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68" r:id="rId15"/>
    <p:sldId id="269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" id="{F3B909AD-0CBC-8245-BB4F-B143088B33F3}">
          <p14:sldIdLst>
            <p14:sldId id="256"/>
          </p14:sldIdLst>
        </p14:section>
        <p14:section name="Stor skärm" id="{D5767023-9D2F-F34B-AC93-6ADBA2E09318}">
          <p14:sldIdLst>
            <p14:sldId id="257"/>
            <p14:sldId id="259"/>
          </p14:sldIdLst>
        </p14:section>
        <p14:section name="Liten skärm" id="{CAC0FED4-8288-864B-89DA-C0222DDA639B}">
          <p14:sldIdLst>
            <p14:sldId id="260"/>
            <p14:sldId id="261"/>
          </p14:sldIdLst>
        </p14:section>
        <p14:section name="Smart whiteboard" id="{D1DA9A5D-1185-1F42-AE00-412D7BB5E69A}">
          <p14:sldIdLst>
            <p14:sldId id="262"/>
            <p14:sldId id="263"/>
          </p14:sldIdLst>
        </p14:section>
        <p14:section name="Möblering" id="{9C7700D4-D0BE-2A42-B211-96556F6D1F5B}">
          <p14:sldIdLst>
            <p14:sldId id="264"/>
            <p14:sldId id="265"/>
          </p14:sldIdLst>
        </p14:section>
        <p14:section name="Inredning" id="{6997E746-B3FF-3242-86FA-10E94082229A}">
          <p14:sldIdLst>
            <p14:sldId id="266"/>
            <p14:sldId id="267"/>
          </p14:sldIdLst>
        </p14:section>
        <p14:section name="Pedagogik" id="{EF296955-4CE7-B74C-AE7A-A0CDAB430ED5}">
          <p14:sldIdLst>
            <p14:sldId id="270"/>
            <p14:sldId id="271"/>
          </p14:sldIdLst>
        </p14:section>
        <p14:section name="Osynliga tekniken" id="{C142CA33-E41E-9843-9527-B110AB9E229C}">
          <p14:sldIdLst>
            <p14:sldId id="268"/>
            <p14:sldId id="269"/>
          </p14:sldIdLst>
        </p14:section>
        <p14:section name="Video kamera" id="{7A7D428C-C65C-314A-BD68-9B0F35EF5A45}">
          <p14:sldIdLst>
            <p14:sldId id="272"/>
            <p14:sldId id="273"/>
          </p14:sldIdLst>
        </p14:section>
        <p14:section name="Ljud mikrofoner" id="{70B4FD37-84C2-EE48-B85A-AFB9C2B11506}">
          <p14:sldIdLst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2A4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24620-D524-C492-E290-A11DC7729F48}" v="11" dt="2023-06-19T11:50:51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648"/>
  </p:normalViewPr>
  <p:slideViewPr>
    <p:cSldViewPr snapToGrid="0" snapToObjects="1">
      <p:cViewPr varScale="1">
        <p:scale>
          <a:sx n="150" d="100"/>
          <a:sy n="150" d="100"/>
        </p:scale>
        <p:origin x="29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4EED-F448-A2F0-982E-E03227662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4F224-BD5F-4876-D068-02D02005B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A8E73-8CE2-39AF-E327-564F6912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E9B11-87D0-86BA-2B5A-DDBDEB41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79160-E877-605E-E74D-81C6354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0351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B2A6-3734-D21C-4FA7-A68F3B48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B7268-D1F0-E5A3-3E07-6A1A509FD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F6843-3DA6-224D-6A7B-9C0B0A65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AE420-12DC-7D05-F59E-8387C205D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96760-3FA0-5A4A-D76D-3E4043D9B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1068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5D58A5-EF92-697C-5750-BBE647B1A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8915C-4C77-CD53-BDAE-4F15B761F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48C64-D8FC-B551-1291-C31AD493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0AC1-FECF-F97B-95FE-3BAA7F81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E82F7-286F-46F0-6ACE-1B481286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5975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2333-7F12-DF4D-DBBF-51314276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5A55-82BF-FC0D-D409-CA690DEB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A1A82-9FD0-7497-8A78-F99A0E94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40193-0C27-456B-9158-9BB5FEBF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7F3C3-103F-C11B-9804-561C93D2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037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806EB-66C6-2E60-EB1F-B1BD89C0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331D4-E791-28BB-2502-566BC29EC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1515-E315-5610-1416-51DCF44A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5F67-A38A-32E2-7F97-9955E450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E4705-A0A2-671E-961B-BCC4C3E2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5509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5965-4A96-B085-9191-438CB43C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7315-5011-5EB0-53D9-BAB071FFF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E440D-9C0A-E452-7771-C2D94A109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D2A55-49F8-83C1-7762-A6CF280C1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ADDE2-574D-D67C-1EEB-E5A92CCB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9FCCD-F5D0-E629-0BD7-56862F25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0829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62B7-376A-4C45-677D-7C8D6AAE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AE784-47A0-D2AE-ECEA-63B9E4461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A18F9-575F-E956-D510-C87E3AFEB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9FB95-E86D-ACAE-9AD9-17FD372D0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CF952-F167-1CAB-B249-BF3596260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F83FB-A6C2-7BED-5D15-E7BE05A4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B3E27-3BAA-54AA-31C2-7F216D51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D4F4C2-154C-5B10-6D76-B8746637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52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BCCA-EDD4-2EBF-2884-D1059F6D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70A29-7DDB-2ADC-C13E-AB440AEF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7FF74-F477-8F92-6CBD-68A33604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7F60F-A667-1541-6152-C1AC1903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940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CDCF0-C536-7036-99E7-DBB273B1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762BA-0475-6772-EB91-BCC40EB2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B0DC9-596C-57D0-6EFB-918E9371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4080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8570-D93D-AE13-1F56-5CC4AC20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8EFC6-3FD3-ADD0-E7BE-E179BB45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C0393-9D50-0497-4EEF-618403A74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66575-6A67-9A40-5B5A-DE021417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19673-5754-C968-E513-3CDE6D4D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EA394-AD6C-0340-3BF0-02897F47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1566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AEE4-B3AE-3A4C-BB96-D027F7DC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A86AA-661A-4E5D-5BFF-0699D0A05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E4E26-96C6-FA5C-4289-DC568076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B7A2B-CB13-4B40-0D99-0A633B4F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F30D-98E9-39F7-651B-7F432492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8CD86-36E4-4BDB-1671-1A1EB2E5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0096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CBA2E-C8AE-4AC6-30E1-60BAF47C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808E3-AC17-4CBC-D44E-1E460CFB3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145C5-CDC8-41C9-6551-F370543B0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9C19-68A7-044A-9EEE-6FD8F18627CB}" type="datetimeFigureOut">
              <a:rPr lang="en-SE" smtClean="0"/>
              <a:t>09/05/2024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02530-AB7B-560B-CADC-F4ED8622E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9E615-B955-AC37-03B1-38AC442C4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0CCFB-0A32-FE40-9356-6FCEBDA9467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9125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2" Type="http://schemas.openxmlformats.org/officeDocument/2006/relationships/image" Target="../media/image1.png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image" Target="../media/image5.png"/><Relationship Id="rId14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slide" Target="slide1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s://www.logitech.com/en-us/products/video-conferencing/room-solutions/rally-ultra-hd-conferencecam.html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hyperlink" Target="https://www.logitech.com/en-us/products/video-conferencing/room-solutions/rally-ultra-hd-conferencecam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BB8AEB6A-7235-4753-9649-552334F02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8793328"/>
                  </p:ext>
                </p:extLst>
              </p:nvPr>
            </p:nvGraphicFramePr>
            <p:xfrm>
              <a:off x="4603201" y="1873165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D5767023-9D2F-F34B-AC93-6ADBA2E09318}">
                    <psez:zmPr id="{1D7C247C-B3FD-AA42-832E-0364DF4A4176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" name="Section 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B8AEB6A-7235-4753-9649-552334F02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03201" y="1873165"/>
                <a:ext cx="2560000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E294FCE2-1470-A803-A26A-DCD179AE9D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6294160"/>
                  </p:ext>
                </p:extLst>
              </p:nvPr>
            </p:nvGraphicFramePr>
            <p:xfrm>
              <a:off x="4603201" y="3746323"/>
              <a:ext cx="2559998" cy="1440000"/>
            </p:xfrm>
            <a:graphic>
              <a:graphicData uri="http://schemas.microsoft.com/office/powerpoint/2016/sectionzoom">
                <psez:sectionZm>
                  <psez:sectionZmObj sectionId="{CAC0FED4-8288-864B-89DA-C0222DDA639B}">
                    <psez:zmPr id="{57108C5F-AB8F-1344-BA7C-29A548FA11C0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59998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Section Zoom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294FCE2-1470-A803-A26A-DCD179AE9D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3201" y="3746323"/>
                <a:ext cx="2559998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D383833F-B7AD-B133-03A5-C8F2881570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4538059"/>
                  </p:ext>
                </p:extLst>
              </p:nvPr>
            </p:nvGraphicFramePr>
            <p:xfrm>
              <a:off x="7310863" y="1873165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D1DA9A5D-1185-1F42-AE00-412D7BB5E69A}">
                    <psez:zmPr id="{E4B5BE19-B6B9-F14B-A1CB-C82978061189}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7" name="Section Zoom 1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383833F-B7AD-B133-03A5-C8F2881570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0863" y="1873165"/>
                <a:ext cx="2560000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6C9F68CA-AB16-112C-47AA-DC3069CCEE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7143493"/>
                  </p:ext>
                </p:extLst>
              </p:nvPr>
            </p:nvGraphicFramePr>
            <p:xfrm>
              <a:off x="2125433" y="3170982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9C7700D4-D0BE-2A42-B211-96556F6D1F5B}">
                    <psez:zmPr id="{D24A9092-9820-264C-A0DC-8E89C807B842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3" name="Section Zoom 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C9F68CA-AB16-112C-47AA-DC3069CCEE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5433" y="3170982"/>
                <a:ext cx="2560000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607D845E-6CF6-0F87-C68F-F722F37ACA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2204957"/>
                  </p:ext>
                </p:extLst>
              </p:nvPr>
            </p:nvGraphicFramePr>
            <p:xfrm>
              <a:off x="2125433" y="4803587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6997E746-B3FF-3242-86FA-10E94082229A}">
                    <psez:zmPr id="{75EB0E9B-D34E-294F-AF12-1AFF1DAF1F69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5" name="Section Zoom 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07D845E-6CF6-0F87-C68F-F722F37ACA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5433" y="4803587"/>
                <a:ext cx="2560000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1241A0F6-70C2-F965-6320-21CE33F01E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0485343"/>
                  </p:ext>
                </p:extLst>
              </p:nvPr>
            </p:nvGraphicFramePr>
            <p:xfrm>
              <a:off x="3625771" y="240560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C142CA33-E41E-9843-9527-B110AB9E229C}">
                    <psez:zmPr id="{DE78A702-1201-2F49-8E8F-E1D5A199FCB2}" transitionDur="1000" showBg="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9" name="Section Zoom 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241A0F6-70C2-F965-6320-21CE33F01E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5771" y="240560"/>
                <a:ext cx="2560000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8" name="Section Zoom 17">
                <a:extLst>
                  <a:ext uri="{FF2B5EF4-FFF2-40B4-BE49-F238E27FC236}">
                    <a16:creationId xmlns:a16="http://schemas.microsoft.com/office/drawing/2014/main" id="{6181AEC3-4066-87A8-20A9-D86AF27F4E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2037712"/>
                  </p:ext>
                </p:extLst>
              </p:nvPr>
            </p:nvGraphicFramePr>
            <p:xfrm>
              <a:off x="7691717" y="4466323"/>
              <a:ext cx="2560000" cy="1440000"/>
            </p:xfrm>
            <a:graphic>
              <a:graphicData uri="http://schemas.microsoft.com/office/powerpoint/2016/sectionzoom">
                <psez:sectionZm>
                  <psez:sectionZmObj sectionId="{EF296955-4CE7-B74C-AE7A-A0CDAB430ED5}">
                    <psez:zmPr id="{182D3AB8-D0D9-B746-86DA-5D657DF5977E}" transitionDur="1000" showBg="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8" name="Section Zoom 1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6181AEC3-4066-87A8-20A9-D86AF27F4E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91717" y="4466323"/>
                <a:ext cx="2560000" cy="144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2438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2643627" y="4097824"/>
            <a:ext cx="6904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INREDNING</a:t>
            </a:r>
            <a:endParaRPr lang="en-SE" sz="8000" dirty="0">
              <a:latin typeface=""/>
            </a:endParaRPr>
          </a:p>
        </p:txBody>
      </p:sp>
      <p:pic>
        <p:nvPicPr>
          <p:cNvPr id="5" name="Graphic 4" descr="Architectur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B9015-5AD0-08B6-0D18-008218AD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693652" y="3198058"/>
            <a:ext cx="2596576" cy="19474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373BE-6B9A-90E4-AD78-5C6DB85E540E}"/>
              </a:ext>
            </a:extLst>
          </p:cNvPr>
          <p:cNvSpPr txBox="1"/>
          <p:nvPr/>
        </p:nvSpPr>
        <p:spPr>
          <a:xfrm>
            <a:off x="3435213" y="7111854"/>
            <a:ext cx="35449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Fast inredning omfattar förvaringsskåp för lös teknik, gardiner som ljudabsorbent samt väggmonterade klädhängare.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Gardinerna hänger på räls som går runt hela rummets omkrets för att kunna förflyttas efter behov.</a:t>
            </a:r>
          </a:p>
        </p:txBody>
      </p:sp>
    </p:spTree>
    <p:extLst>
      <p:ext uri="{BB962C8B-B14F-4D97-AF65-F5344CB8AC3E}">
        <p14:creationId xmlns:p14="http://schemas.microsoft.com/office/powerpoint/2010/main" val="401252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790896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1233117" y="1666864"/>
            <a:ext cx="323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INREDNING</a:t>
            </a:r>
            <a:endParaRPr lang="en-SE" sz="4000" dirty="0">
              <a:latin typeface=""/>
            </a:endParaRPr>
          </a:p>
        </p:txBody>
      </p:sp>
      <p:pic>
        <p:nvPicPr>
          <p:cNvPr id="5" name="Graphic 4" descr="Architectur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5775" y="547746"/>
            <a:ext cx="1109571" cy="110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548" y="3198058"/>
            <a:ext cx="2596576" cy="19474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2916229" y="2586697"/>
            <a:ext cx="35449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Fast inredning omfattar förvaringsskåp för lös teknik, gardiner som ljudabsorbent samt väggmonterade klädhängare.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Gardinerna hänger på räls som går runt hela rummets omkrets för att kunna förflyttas efter behov.</a:t>
            </a:r>
          </a:p>
        </p:txBody>
      </p:sp>
    </p:spTree>
    <p:extLst>
      <p:ext uri="{BB962C8B-B14F-4D97-AF65-F5344CB8AC3E}">
        <p14:creationId xmlns:p14="http://schemas.microsoft.com/office/powerpoint/2010/main" val="318141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2643627" y="4097824"/>
            <a:ext cx="6904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PEDAGOGIK</a:t>
            </a:r>
            <a:endParaRPr lang="en-SE" sz="8000" dirty="0">
              <a:latin typeface=""/>
            </a:endParaRPr>
          </a:p>
        </p:txBody>
      </p:sp>
      <p:pic>
        <p:nvPicPr>
          <p:cNvPr id="5" name="Graphic 4" descr="Classroom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10076-F35E-D764-323B-E7D58BD88287}"/>
              </a:ext>
            </a:extLst>
          </p:cNvPr>
          <p:cNvSpPr txBox="1"/>
          <p:nvPr/>
        </p:nvSpPr>
        <p:spPr>
          <a:xfrm>
            <a:off x="-6120183" y="2586698"/>
            <a:ext cx="596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 </a:t>
            </a:r>
            <a:r>
              <a:rPr lang="en-GB" dirty="0" err="1"/>
              <a:t>hybriditet</a:t>
            </a:r>
            <a:r>
              <a:rPr lang="en-GB" dirty="0"/>
              <a:t> </a:t>
            </a:r>
            <a:r>
              <a:rPr lang="en-GB" dirty="0" err="1"/>
              <a:t>avses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lärandesituation</a:t>
            </a:r>
            <a:r>
              <a:rPr lang="en-GB" dirty="0"/>
              <a:t> </a:t>
            </a:r>
            <a:r>
              <a:rPr lang="en-GB" dirty="0" err="1"/>
              <a:t>där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grupp</a:t>
            </a:r>
            <a:r>
              <a:rPr lang="en-GB" dirty="0"/>
              <a:t> </a:t>
            </a:r>
            <a:r>
              <a:rPr lang="en-GB" dirty="0" err="1"/>
              <a:t>studenter</a:t>
            </a:r>
            <a:r>
              <a:rPr lang="en-GB" dirty="0"/>
              <a:t> </a:t>
            </a:r>
            <a:r>
              <a:rPr lang="en-GB" dirty="0" err="1"/>
              <a:t>deltar</a:t>
            </a:r>
            <a:r>
              <a:rPr lang="en-GB" dirty="0"/>
              <a:t>, </a:t>
            </a:r>
            <a:r>
              <a:rPr lang="en-GB" dirty="0" err="1"/>
              <a:t>fysiskt</a:t>
            </a:r>
            <a:r>
              <a:rPr lang="en-GB" dirty="0"/>
              <a:t> </a:t>
            </a:r>
            <a:r>
              <a:rPr lang="en-GB" dirty="0" err="1"/>
              <a:t>på</a:t>
            </a:r>
            <a:r>
              <a:rPr lang="en-GB" dirty="0"/>
              <a:t> plats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grupp</a:t>
            </a:r>
            <a:r>
              <a:rPr lang="en-GB" dirty="0"/>
              <a:t> </a:t>
            </a:r>
            <a:r>
              <a:rPr lang="en-GB" dirty="0" err="1"/>
              <a:t>studenter</a:t>
            </a:r>
            <a:r>
              <a:rPr lang="en-GB" dirty="0"/>
              <a:t> </a:t>
            </a:r>
            <a:r>
              <a:rPr lang="en-GB" dirty="0" err="1"/>
              <a:t>deltar</a:t>
            </a:r>
            <a:r>
              <a:rPr lang="en-GB" dirty="0"/>
              <a:t> 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distans</a:t>
            </a:r>
            <a:r>
              <a:rPr lang="en-GB" dirty="0"/>
              <a:t>, </a:t>
            </a:r>
            <a:r>
              <a:rPr lang="en-GB" dirty="0" err="1"/>
              <a:t>samtidigt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 med </a:t>
            </a:r>
            <a:r>
              <a:rPr lang="en-GB" dirty="0" err="1"/>
              <a:t>likvärdiga</a:t>
            </a:r>
            <a:r>
              <a:rPr lang="en-GB" dirty="0"/>
              <a:t> </a:t>
            </a:r>
            <a:r>
              <a:rPr lang="en-GB" dirty="0" err="1"/>
              <a:t>möjligheter</a:t>
            </a:r>
            <a:r>
              <a:rPr lang="en-GB" dirty="0"/>
              <a:t>. </a:t>
            </a:r>
            <a:endParaRPr lang="en-SE" sz="2000" dirty="0"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63ADE-301D-07BA-5E99-B057609E6E33}"/>
              </a:ext>
            </a:extLst>
          </p:cNvPr>
          <p:cNvSpPr txBox="1"/>
          <p:nvPr/>
        </p:nvSpPr>
        <p:spPr>
          <a:xfrm>
            <a:off x="1233117" y="7045487"/>
            <a:ext cx="59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Learning Lab </a:t>
            </a:r>
            <a:r>
              <a:rPr lang="en-GB" dirty="0" err="1"/>
              <a:t>Umeå</a:t>
            </a:r>
            <a:r>
              <a:rPr lang="en-GB" dirty="0"/>
              <a:t> </a:t>
            </a:r>
            <a:r>
              <a:rPr lang="en-GB" dirty="0" err="1"/>
              <a:t>utvecklas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testas</a:t>
            </a:r>
            <a:r>
              <a:rPr lang="en-GB" dirty="0"/>
              <a:t> </a:t>
            </a:r>
            <a:r>
              <a:rPr lang="en-GB" dirty="0" err="1"/>
              <a:t>pedagogiska</a:t>
            </a:r>
            <a:r>
              <a:rPr lang="en-GB" dirty="0"/>
              <a:t> former för </a:t>
            </a:r>
            <a:r>
              <a:rPr lang="en-GB" dirty="0" err="1"/>
              <a:t>hybrida</a:t>
            </a:r>
            <a:r>
              <a:rPr lang="en-GB" dirty="0"/>
              <a:t> </a:t>
            </a:r>
            <a:r>
              <a:rPr lang="en-GB" dirty="0" err="1"/>
              <a:t>lärsituationer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främjar</a:t>
            </a:r>
            <a:r>
              <a:rPr lang="en-GB" dirty="0"/>
              <a:t> </a:t>
            </a:r>
            <a:r>
              <a:rPr lang="en-GB" dirty="0" err="1"/>
              <a:t>studentaktivitet</a:t>
            </a:r>
            <a:r>
              <a:rPr lang="en-GB" dirty="0"/>
              <a:t>. </a:t>
            </a:r>
            <a:endParaRPr lang="en-SE" sz="20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327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790896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1233117" y="1666864"/>
            <a:ext cx="323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PEDAGOGIK</a:t>
            </a:r>
            <a:endParaRPr lang="en-SE" sz="4000" dirty="0">
              <a:latin typeface=""/>
            </a:endParaRPr>
          </a:p>
        </p:txBody>
      </p:sp>
      <p:pic>
        <p:nvPicPr>
          <p:cNvPr id="5" name="Graphic 4" descr="Classroom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5775" y="547746"/>
            <a:ext cx="1109571" cy="110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1233117" y="2586698"/>
            <a:ext cx="596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 </a:t>
            </a:r>
            <a:r>
              <a:rPr lang="en-GB" dirty="0" err="1"/>
              <a:t>hybriditet</a:t>
            </a:r>
            <a:r>
              <a:rPr lang="en-GB" dirty="0"/>
              <a:t> </a:t>
            </a:r>
            <a:r>
              <a:rPr lang="en-GB" dirty="0" err="1"/>
              <a:t>avses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lärandesituation</a:t>
            </a:r>
            <a:r>
              <a:rPr lang="en-GB" dirty="0"/>
              <a:t> </a:t>
            </a:r>
            <a:r>
              <a:rPr lang="en-GB" dirty="0" err="1"/>
              <a:t>där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grupp</a:t>
            </a:r>
            <a:r>
              <a:rPr lang="en-GB" dirty="0"/>
              <a:t> </a:t>
            </a:r>
            <a:r>
              <a:rPr lang="en-GB" dirty="0" err="1"/>
              <a:t>studenter</a:t>
            </a:r>
            <a:r>
              <a:rPr lang="en-GB" dirty="0"/>
              <a:t> </a:t>
            </a:r>
            <a:r>
              <a:rPr lang="en-GB" dirty="0" err="1"/>
              <a:t>deltar</a:t>
            </a:r>
            <a:r>
              <a:rPr lang="en-GB" dirty="0"/>
              <a:t>, </a:t>
            </a:r>
            <a:r>
              <a:rPr lang="en-GB" dirty="0" err="1"/>
              <a:t>fysiskt</a:t>
            </a:r>
            <a:r>
              <a:rPr lang="en-GB" dirty="0"/>
              <a:t> </a:t>
            </a:r>
            <a:r>
              <a:rPr lang="en-GB" dirty="0" err="1"/>
              <a:t>på</a:t>
            </a:r>
            <a:r>
              <a:rPr lang="en-GB" dirty="0"/>
              <a:t> plats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grupp</a:t>
            </a:r>
            <a:r>
              <a:rPr lang="en-GB" dirty="0"/>
              <a:t> </a:t>
            </a:r>
            <a:r>
              <a:rPr lang="en-GB" dirty="0" err="1"/>
              <a:t>studenter</a:t>
            </a:r>
            <a:r>
              <a:rPr lang="en-GB" dirty="0"/>
              <a:t> </a:t>
            </a:r>
            <a:r>
              <a:rPr lang="en-GB" dirty="0" err="1"/>
              <a:t>deltar</a:t>
            </a:r>
            <a:r>
              <a:rPr lang="en-GB" dirty="0"/>
              <a:t> 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distans</a:t>
            </a:r>
            <a:r>
              <a:rPr lang="en-GB" dirty="0"/>
              <a:t>, </a:t>
            </a:r>
            <a:r>
              <a:rPr lang="en-GB" dirty="0" err="1"/>
              <a:t>samtidigt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 med </a:t>
            </a:r>
            <a:r>
              <a:rPr lang="en-GB" dirty="0" err="1"/>
              <a:t>likvärdiga</a:t>
            </a:r>
            <a:r>
              <a:rPr lang="en-GB" dirty="0"/>
              <a:t> </a:t>
            </a:r>
            <a:r>
              <a:rPr lang="en-GB" dirty="0" err="1"/>
              <a:t>möjligheter</a:t>
            </a:r>
            <a:r>
              <a:rPr lang="en-GB" dirty="0"/>
              <a:t>. </a:t>
            </a:r>
            <a:endParaRPr lang="en-SE" sz="2000" dirty="0">
              <a:latin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1B337-4381-EAB6-FB4A-7AA389B104D6}"/>
              </a:ext>
            </a:extLst>
          </p:cNvPr>
          <p:cNvSpPr txBox="1"/>
          <p:nvPr/>
        </p:nvSpPr>
        <p:spPr>
          <a:xfrm>
            <a:off x="1233117" y="3845087"/>
            <a:ext cx="59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Learning Lab </a:t>
            </a:r>
            <a:r>
              <a:rPr lang="en-GB" dirty="0" err="1"/>
              <a:t>Umeå</a:t>
            </a:r>
            <a:r>
              <a:rPr lang="en-GB" dirty="0"/>
              <a:t> </a:t>
            </a:r>
            <a:r>
              <a:rPr lang="en-GB" dirty="0" err="1"/>
              <a:t>utvecklas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testas</a:t>
            </a:r>
            <a:r>
              <a:rPr lang="en-GB" dirty="0"/>
              <a:t> </a:t>
            </a:r>
            <a:r>
              <a:rPr lang="en-GB" dirty="0" err="1"/>
              <a:t>pedagogiska</a:t>
            </a:r>
            <a:r>
              <a:rPr lang="en-GB" dirty="0"/>
              <a:t> former för </a:t>
            </a:r>
            <a:r>
              <a:rPr lang="en-GB" dirty="0" err="1"/>
              <a:t>hybrida</a:t>
            </a:r>
            <a:r>
              <a:rPr lang="en-GB" dirty="0"/>
              <a:t> </a:t>
            </a:r>
            <a:r>
              <a:rPr lang="en-GB" dirty="0" err="1"/>
              <a:t>lärsituationer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främjar</a:t>
            </a:r>
            <a:r>
              <a:rPr lang="en-GB" dirty="0"/>
              <a:t> </a:t>
            </a:r>
            <a:r>
              <a:rPr lang="en-GB" dirty="0" err="1"/>
              <a:t>studentaktivitet</a:t>
            </a:r>
            <a:r>
              <a:rPr lang="en-GB" dirty="0"/>
              <a:t>. </a:t>
            </a:r>
            <a:endParaRPr lang="en-SE" sz="20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63932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QR Cod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1A6C9-9795-3804-79B9-26B0A31AB0C2}"/>
              </a:ext>
            </a:extLst>
          </p:cNvPr>
          <p:cNvSpPr txBox="1"/>
          <p:nvPr/>
        </p:nvSpPr>
        <p:spPr>
          <a:xfrm>
            <a:off x="2643626" y="4097824"/>
            <a:ext cx="6904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OSYNLIG TEKNIK</a:t>
            </a:r>
            <a:endParaRPr lang="en-SE" sz="80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2524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790896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1702725" y="1662104"/>
            <a:ext cx="4782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OSYNLIG TEKNIK</a:t>
            </a:r>
            <a:endParaRPr lang="en-SE" sz="4000" dirty="0">
              <a:latin typeface=""/>
            </a:endParaRPr>
          </a:p>
        </p:txBody>
      </p:sp>
      <p:pic>
        <p:nvPicPr>
          <p:cNvPr id="5" name="Graphic 4" descr="QR Cod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5775" y="547746"/>
            <a:ext cx="1109571" cy="110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2279735" y="2586698"/>
            <a:ext cx="4037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Learning Lab är utrustat med </a:t>
            </a:r>
            <a:r>
              <a:rPr lang="en-SE" sz="2000" b="1" dirty="0">
                <a:latin typeface=""/>
              </a:rPr>
              <a:t>Zoom room</a:t>
            </a:r>
            <a:r>
              <a:rPr lang="en-SE" sz="2000" dirty="0">
                <a:latin typeface=""/>
              </a:rPr>
              <a:t>, en lösning som förenklar användningen av rummets teknik för deltagande både på plats och från distans.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Hårdvaran (prylarna) som Zoom room använder i Learning Lab kan du läsa mer om här </a:t>
            </a:r>
          </a:p>
        </p:txBody>
      </p: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ADFE77FD-3692-767A-986A-10121A4DD3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0823934"/>
                  </p:ext>
                </p:extLst>
              </p:nvPr>
            </p:nvGraphicFramePr>
            <p:xfrm>
              <a:off x="7666755" y="316060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A7D428C-C65C-314A-BD68-9B0F35EF5A45}">
                    <psez:zmPr id="{9A28DBA5-D105-2E44-923C-069AC74DCFF9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" name="Section Zoom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DFE77FD-3692-767A-986A-10121A4DD3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6755" y="316060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77E3658E-7EF2-1008-6E62-8FB3F270BE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6222331"/>
                  </p:ext>
                </p:extLst>
              </p:nvPr>
            </p:nvGraphicFramePr>
            <p:xfrm>
              <a:off x="6953250" y="4896287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0B4FD37-84C2-EE48-B85A-AFB9C2B11506}">
                    <psez:zmPr id="{96BD80F0-29BD-B949-B2F6-CFA92B5D88AA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4" name="Section Zoom 1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7E3658E-7EF2-1008-6E62-8FB3F270BE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3250" y="4896287"/>
                <a:ext cx="3048000" cy="17145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B2383156-950F-4BBB-37A1-6BD54ECC9873}"/>
              </a:ext>
            </a:extLst>
          </p:cNvPr>
          <p:cNvSpPr/>
          <p:nvPr/>
        </p:nvSpPr>
        <p:spPr>
          <a:xfrm>
            <a:off x="5860752" y="4252881"/>
            <a:ext cx="2368848" cy="1444797"/>
          </a:xfrm>
          <a:custGeom>
            <a:avLst/>
            <a:gdLst>
              <a:gd name="connsiteX0" fmla="*/ 0 w 2368848"/>
              <a:gd name="connsiteY0" fmla="*/ 1000316 h 1444797"/>
              <a:gd name="connsiteX1" fmla="*/ 865304 w 2368848"/>
              <a:gd name="connsiteY1" fmla="*/ 1429900 h 1444797"/>
              <a:gd name="connsiteX2" fmla="*/ 1706061 w 2368848"/>
              <a:gd name="connsiteY2" fmla="*/ 521637 h 1444797"/>
              <a:gd name="connsiteX3" fmla="*/ 2368848 w 2368848"/>
              <a:gd name="connsiteY3" fmla="*/ 0 h 144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8848" h="1444797">
                <a:moveTo>
                  <a:pt x="0" y="1000316"/>
                </a:moveTo>
                <a:cubicBezTo>
                  <a:pt x="290480" y="1254998"/>
                  <a:pt x="580961" y="1509680"/>
                  <a:pt x="865304" y="1429900"/>
                </a:cubicBezTo>
                <a:cubicBezTo>
                  <a:pt x="1149647" y="1350120"/>
                  <a:pt x="1455470" y="759954"/>
                  <a:pt x="1706061" y="521637"/>
                </a:cubicBezTo>
                <a:cubicBezTo>
                  <a:pt x="1956652" y="283320"/>
                  <a:pt x="2162750" y="141660"/>
                  <a:pt x="2368848" y="0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F73E044-4941-B0A9-D383-5B86894D89DA}"/>
              </a:ext>
            </a:extLst>
          </p:cNvPr>
          <p:cNvSpPr/>
          <p:nvPr/>
        </p:nvSpPr>
        <p:spPr>
          <a:xfrm>
            <a:off x="9328107" y="4621095"/>
            <a:ext cx="860359" cy="1408640"/>
          </a:xfrm>
          <a:custGeom>
            <a:avLst/>
            <a:gdLst>
              <a:gd name="connsiteX0" fmla="*/ 589144 w 860359"/>
              <a:gd name="connsiteY0" fmla="*/ 0 h 1408640"/>
              <a:gd name="connsiteX1" fmla="*/ 853031 w 860359"/>
              <a:gd name="connsiteY1" fmla="*/ 515501 h 1408640"/>
              <a:gd name="connsiteX2" fmla="*/ 331394 w 860359"/>
              <a:gd name="connsiteY2" fmla="*/ 1282615 h 1408640"/>
              <a:gd name="connsiteX3" fmla="*/ 0 w 860359"/>
              <a:gd name="connsiteY3" fmla="*/ 1399216 h 140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359" h="1408640">
                <a:moveTo>
                  <a:pt x="589144" y="0"/>
                </a:moveTo>
                <a:cubicBezTo>
                  <a:pt x="742566" y="150866"/>
                  <a:pt x="895989" y="301732"/>
                  <a:pt x="853031" y="515501"/>
                </a:cubicBezTo>
                <a:cubicBezTo>
                  <a:pt x="810073" y="729270"/>
                  <a:pt x="473566" y="1135329"/>
                  <a:pt x="331394" y="1282615"/>
                </a:cubicBezTo>
                <a:cubicBezTo>
                  <a:pt x="189222" y="1429901"/>
                  <a:pt x="94611" y="1414558"/>
                  <a:pt x="0" y="1399216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56984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Security camera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48C89-5895-6CD9-D000-613D15687913}"/>
              </a:ext>
            </a:extLst>
          </p:cNvPr>
          <p:cNvSpPr txBox="1"/>
          <p:nvPr/>
        </p:nvSpPr>
        <p:spPr>
          <a:xfrm>
            <a:off x="4101815" y="3731710"/>
            <a:ext cx="39424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VIDEO KAMERA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7C8DC-2E4D-D620-88F3-F6E539944366}"/>
              </a:ext>
            </a:extLst>
          </p:cNvPr>
          <p:cNvSpPr txBox="1"/>
          <p:nvPr/>
        </p:nvSpPr>
        <p:spPr>
          <a:xfrm>
            <a:off x="3142083" y="7281788"/>
            <a:ext cx="6256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Logitech PTZ Pro 2 </a:t>
            </a:r>
            <a:r>
              <a:rPr lang="en-GB" sz="2000" dirty="0" err="1"/>
              <a:t>är</a:t>
            </a:r>
            <a:r>
              <a:rPr lang="en-GB" sz="2000" dirty="0"/>
              <a:t> </a:t>
            </a:r>
            <a:r>
              <a:rPr lang="en-GB" sz="2000" dirty="0" err="1"/>
              <a:t>anpassad</a:t>
            </a:r>
            <a:r>
              <a:rPr lang="en-GB" sz="2000" dirty="0"/>
              <a:t> till </a:t>
            </a:r>
            <a:r>
              <a:rPr lang="en-GB" sz="2000" dirty="0" err="1"/>
              <a:t>klassrum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flexibla</a:t>
            </a:r>
            <a:r>
              <a:rPr lang="en-GB" sz="2000" dirty="0"/>
              <a:t> </a:t>
            </a:r>
            <a:r>
              <a:rPr lang="en-GB" sz="2000" dirty="0" err="1"/>
              <a:t>möteslokaler</a:t>
            </a:r>
            <a:r>
              <a:rPr lang="en-GB" sz="2000" dirty="0"/>
              <a:t>. Den </a:t>
            </a:r>
            <a:r>
              <a:rPr lang="en-GB" sz="2000" dirty="0" err="1"/>
              <a:t>fångar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bred </a:t>
            </a:r>
            <a:r>
              <a:rPr lang="en-GB" sz="2000" dirty="0" err="1"/>
              <a:t>bild</a:t>
            </a:r>
            <a:r>
              <a:rPr lang="en-GB" sz="2000" dirty="0"/>
              <a:t> med 90 graders diagonal </a:t>
            </a:r>
            <a:r>
              <a:rPr lang="en-GB" sz="2000" dirty="0" err="1"/>
              <a:t>bildvinkel</a:t>
            </a:r>
            <a:r>
              <a:rPr lang="en-GB" sz="2000" dirty="0"/>
              <a:t> </a:t>
            </a:r>
            <a:r>
              <a:rPr lang="en-GB" sz="2000" dirty="0" err="1"/>
              <a:t>eller</a:t>
            </a:r>
            <a:r>
              <a:rPr lang="en-GB" sz="2000" dirty="0"/>
              <a:t> </a:t>
            </a:r>
            <a:r>
              <a:rPr lang="en-GB" sz="2000" dirty="0" err="1"/>
              <a:t>fokusera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presentatörer</a:t>
            </a:r>
            <a:r>
              <a:rPr lang="en-GB" sz="2000" dirty="0"/>
              <a:t>. </a:t>
            </a:r>
            <a:r>
              <a:rPr lang="en-GB" sz="2000" dirty="0" err="1"/>
              <a:t>Ett</a:t>
            </a:r>
            <a:r>
              <a:rPr lang="en-GB" sz="2000" dirty="0"/>
              <a:t> </a:t>
            </a:r>
            <a:r>
              <a:rPr lang="en-GB" sz="2000" dirty="0" err="1"/>
              <a:t>objektiv</a:t>
            </a:r>
            <a:r>
              <a:rPr lang="en-GB" sz="2000" dirty="0"/>
              <a:t> med 10 x zoom med </a:t>
            </a:r>
            <a:r>
              <a:rPr lang="en-GB" sz="2000" dirty="0" err="1"/>
              <a:t>autofokus</a:t>
            </a:r>
            <a:r>
              <a:rPr lang="en-GB" sz="2000" dirty="0"/>
              <a:t> </a:t>
            </a:r>
            <a:r>
              <a:rPr lang="en-GB" sz="2000" dirty="0" err="1"/>
              <a:t>framhäver</a:t>
            </a:r>
            <a:r>
              <a:rPr lang="en-GB" sz="2000" dirty="0"/>
              <a:t> </a:t>
            </a:r>
            <a:r>
              <a:rPr lang="en-GB" sz="2000" dirty="0" err="1"/>
              <a:t>talarna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deras</a:t>
            </a:r>
            <a:r>
              <a:rPr lang="en-GB" sz="2000" dirty="0"/>
              <a:t> </a:t>
            </a:r>
            <a:r>
              <a:rPr lang="en-GB" sz="2000" dirty="0" err="1"/>
              <a:t>visuella</a:t>
            </a:r>
            <a:r>
              <a:rPr lang="en-GB" sz="2000" dirty="0"/>
              <a:t> </a:t>
            </a:r>
            <a:r>
              <a:rPr lang="en-GB" sz="2000" dirty="0" err="1"/>
              <a:t>hjälpmedel</a:t>
            </a:r>
            <a:r>
              <a:rPr lang="en-GB" sz="2000" dirty="0"/>
              <a:t>, </a:t>
            </a:r>
            <a:r>
              <a:rPr lang="en-GB" sz="2000" dirty="0" err="1"/>
              <a:t>samt</a:t>
            </a:r>
            <a:r>
              <a:rPr lang="en-GB" sz="2000" dirty="0"/>
              <a:t> ger </a:t>
            </a:r>
            <a:r>
              <a:rPr lang="en-GB" sz="2000" dirty="0" err="1"/>
              <a:t>fjärrdeltagarna</a:t>
            </a:r>
            <a:r>
              <a:rPr lang="en-GB" sz="2000" dirty="0"/>
              <a:t> </a:t>
            </a:r>
            <a:r>
              <a:rPr lang="en-GB" sz="2000" dirty="0" err="1"/>
              <a:t>detaljerad</a:t>
            </a:r>
            <a:r>
              <a:rPr lang="en-GB" sz="2000" dirty="0"/>
              <a:t> information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klarhet</a:t>
            </a:r>
            <a:r>
              <a:rPr lang="en-GB" sz="2000" dirty="0"/>
              <a:t>.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AF45D-DB30-52CD-1E01-45B50E7079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451064">
            <a:off x="-4711341" y="4599254"/>
            <a:ext cx="2924044" cy="18275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206CF5-4F27-C33F-F81A-EC49EA9A598A}"/>
              </a:ext>
            </a:extLst>
          </p:cNvPr>
          <p:cNvSpPr/>
          <p:nvPr/>
        </p:nvSpPr>
        <p:spPr>
          <a:xfrm>
            <a:off x="-3386077" y="602448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1D7F44B-2D7C-8E04-2E23-6BCF8FF3B5E9}"/>
              </a:ext>
            </a:extLst>
          </p:cNvPr>
          <p:cNvSpPr/>
          <p:nvPr/>
        </p:nvSpPr>
        <p:spPr>
          <a:xfrm rot="11247906">
            <a:off x="-3743193" y="5210219"/>
            <a:ext cx="1012873" cy="761901"/>
          </a:xfrm>
          <a:prstGeom prst="triangl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4" name="Picture 13" descr="A shelf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B8273936-3267-50C9-8F43-10B3F4CFB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1405">
            <a:off x="-4462712" y="748981"/>
            <a:ext cx="4075214" cy="22948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B42093-DB59-B283-8804-70698A32BF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77850" y="690878"/>
            <a:ext cx="2928114" cy="29235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996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E63D020F-C3CF-DF76-2345-76740805E47E}"/>
              </a:ext>
            </a:extLst>
          </p:cNvPr>
          <p:cNvSpPr/>
          <p:nvPr/>
        </p:nvSpPr>
        <p:spPr>
          <a:xfrm>
            <a:off x="3067050" y="126123"/>
            <a:ext cx="7093824" cy="6605752"/>
          </a:xfrm>
          <a:custGeom>
            <a:avLst/>
            <a:gdLst>
              <a:gd name="connsiteX0" fmla="*/ 3790948 w 7093824"/>
              <a:gd name="connsiteY0" fmla="*/ 0 h 6605752"/>
              <a:gd name="connsiteX1" fmla="*/ 7093824 w 7093824"/>
              <a:gd name="connsiteY1" fmla="*/ 3302876 h 6605752"/>
              <a:gd name="connsiteX2" fmla="*/ 3790948 w 7093824"/>
              <a:gd name="connsiteY2" fmla="*/ 6605752 h 6605752"/>
              <a:gd name="connsiteX3" fmla="*/ 2216602 w 7093824"/>
              <a:gd name="connsiteY3" fmla="*/ 6207113 h 6605752"/>
              <a:gd name="connsiteX4" fmla="*/ 1953863 w 7093824"/>
              <a:gd name="connsiteY4" fmla="*/ 6047495 h 6605752"/>
              <a:gd name="connsiteX5" fmla="*/ 0 w 7093824"/>
              <a:gd name="connsiteY5" fmla="*/ 6047495 h 6605752"/>
              <a:gd name="connsiteX6" fmla="*/ 0 w 7093824"/>
              <a:gd name="connsiteY6" fmla="*/ 3492950 h 6605752"/>
              <a:gd name="connsiteX7" fmla="*/ 497670 w 7093824"/>
              <a:gd name="connsiteY7" fmla="*/ 3492950 h 6605752"/>
              <a:gd name="connsiteX8" fmla="*/ 488072 w 7093824"/>
              <a:gd name="connsiteY8" fmla="*/ 3302876 h 6605752"/>
              <a:gd name="connsiteX9" fmla="*/ 3790948 w 7093824"/>
              <a:gd name="connsiteY9" fmla="*/ 0 h 660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3824" h="6605752">
                <a:moveTo>
                  <a:pt x="3790948" y="0"/>
                </a:moveTo>
                <a:cubicBezTo>
                  <a:pt x="5615076" y="0"/>
                  <a:pt x="7093824" y="1478748"/>
                  <a:pt x="7093824" y="3302876"/>
                </a:cubicBezTo>
                <a:cubicBezTo>
                  <a:pt x="7093824" y="5127004"/>
                  <a:pt x="5615076" y="6605752"/>
                  <a:pt x="3790948" y="6605752"/>
                </a:cubicBezTo>
                <a:cubicBezTo>
                  <a:pt x="3220908" y="6605752"/>
                  <a:pt x="2684597" y="6461343"/>
                  <a:pt x="2216602" y="6207113"/>
                </a:cubicBezTo>
                <a:lnTo>
                  <a:pt x="1953863" y="6047495"/>
                </a:lnTo>
                <a:lnTo>
                  <a:pt x="0" y="6047495"/>
                </a:lnTo>
                <a:lnTo>
                  <a:pt x="0" y="3492950"/>
                </a:lnTo>
                <a:lnTo>
                  <a:pt x="497670" y="3492950"/>
                </a:lnTo>
                <a:lnTo>
                  <a:pt x="488072" y="3302876"/>
                </a:lnTo>
                <a:cubicBezTo>
                  <a:pt x="488072" y="1478748"/>
                  <a:pt x="1966820" y="0"/>
                  <a:pt x="3790948" y="0"/>
                </a:cubicBezTo>
                <a:close/>
              </a:path>
            </a:pathLst>
          </a:cu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Security camera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3775" y="547747"/>
            <a:ext cx="1604904" cy="1604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1A6C9-9795-3804-79B9-26B0A31AB0C2}"/>
              </a:ext>
            </a:extLst>
          </p:cNvPr>
          <p:cNvSpPr txBox="1"/>
          <p:nvPr/>
        </p:nvSpPr>
        <p:spPr>
          <a:xfrm>
            <a:off x="5255338" y="2008549"/>
            <a:ext cx="394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VIDEO KAMERA</a:t>
            </a:r>
            <a:endParaRPr lang="en-SE" sz="4000" dirty="0">
              <a:latin typeface="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196AE-9EDE-3936-3DCE-10EE1E83C71B}"/>
              </a:ext>
            </a:extLst>
          </p:cNvPr>
          <p:cNvSpPr txBox="1"/>
          <p:nvPr/>
        </p:nvSpPr>
        <p:spPr>
          <a:xfrm>
            <a:off x="3211059" y="3943549"/>
            <a:ext cx="625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2x väggmonterade kameror med varsitt perspektiv in i rummet för att betjäna två huvudsakliga syften – det ena är att fånga “presentatören” och det andra är att ge “insyn i rummet”.</a:t>
            </a:r>
          </a:p>
          <a:p>
            <a:endParaRPr lang="en-GB" sz="2000" dirty="0"/>
          </a:p>
          <a:p>
            <a:r>
              <a:rPr lang="en-GB" sz="2000" dirty="0"/>
              <a:t>Bägge har en preset vid start och båda kan styras</a:t>
            </a:r>
          </a:p>
          <a:p>
            <a:r>
              <a:rPr lang="en-GB" sz="2000" dirty="0"/>
              <a:t>individuellt vid behov med panel vid ståbordet.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43278" y="690878"/>
            <a:ext cx="2928114" cy="29235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BDDF63-1EC9-3994-1D29-CC7B8DB8F024}"/>
              </a:ext>
            </a:extLst>
          </p:cNvPr>
          <p:cNvSpPr txBox="1"/>
          <p:nvPr/>
        </p:nvSpPr>
        <p:spPr>
          <a:xfrm>
            <a:off x="3818145" y="3229418"/>
            <a:ext cx="537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LOGITECH RALLY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1137451-55F3-0E17-36EE-FDCEA1CE73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451064">
            <a:off x="217494" y="4599254"/>
            <a:ext cx="2924044" cy="18275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84D6FD6-AEC2-D856-52D3-2F96607CE61C}"/>
              </a:ext>
            </a:extLst>
          </p:cNvPr>
          <p:cNvSpPr/>
          <p:nvPr/>
        </p:nvSpPr>
        <p:spPr>
          <a:xfrm>
            <a:off x="1542758" y="602448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4B7B63C7-AF59-DEC2-1294-C935A85AACCC}"/>
              </a:ext>
            </a:extLst>
          </p:cNvPr>
          <p:cNvSpPr/>
          <p:nvPr/>
        </p:nvSpPr>
        <p:spPr>
          <a:xfrm rot="11247906">
            <a:off x="1339097" y="5230668"/>
            <a:ext cx="698063" cy="761901"/>
          </a:xfrm>
          <a:prstGeom prst="triangle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" name="Picture 2" descr="A shelf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67974F49-2CBB-9FC4-2552-B1C25A4BB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1405">
            <a:off x="466123" y="748981"/>
            <a:ext cx="4075214" cy="22948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Oval 25">
            <a:extLst>
              <a:ext uri="{FF2B5EF4-FFF2-40B4-BE49-F238E27FC236}">
                <a16:creationId xmlns:a16="http://schemas.microsoft.com/office/drawing/2014/main" id="{C33B0E83-6380-9D72-3219-C0AE2758D936}"/>
              </a:ext>
            </a:extLst>
          </p:cNvPr>
          <p:cNvSpPr/>
          <p:nvPr/>
        </p:nvSpPr>
        <p:spPr>
          <a:xfrm>
            <a:off x="2198078" y="522819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Triangle 26">
            <a:extLst>
              <a:ext uri="{FF2B5EF4-FFF2-40B4-BE49-F238E27FC236}">
                <a16:creationId xmlns:a16="http://schemas.microsoft.com/office/drawing/2014/main" id="{434E5A25-79E5-2AFD-6952-3F87EDCDDF7D}"/>
              </a:ext>
            </a:extLst>
          </p:cNvPr>
          <p:cNvSpPr/>
          <p:nvPr/>
        </p:nvSpPr>
        <p:spPr>
          <a:xfrm rot="2712220">
            <a:off x="851034" y="4940388"/>
            <a:ext cx="1208163" cy="1602908"/>
          </a:xfrm>
          <a:custGeom>
            <a:avLst/>
            <a:gdLst>
              <a:gd name="connsiteX0" fmla="*/ 0 w 1012873"/>
              <a:gd name="connsiteY0" fmla="*/ 761901 h 761901"/>
              <a:gd name="connsiteX1" fmla="*/ 506437 w 1012873"/>
              <a:gd name="connsiteY1" fmla="*/ 0 h 761901"/>
              <a:gd name="connsiteX2" fmla="*/ 1012873 w 1012873"/>
              <a:gd name="connsiteY2" fmla="*/ 761901 h 761901"/>
              <a:gd name="connsiteX3" fmla="*/ 0 w 1012873"/>
              <a:gd name="connsiteY3" fmla="*/ 761901 h 761901"/>
              <a:gd name="connsiteX0" fmla="*/ 0 w 1106986"/>
              <a:gd name="connsiteY0" fmla="*/ 1570464 h 1570464"/>
              <a:gd name="connsiteX1" fmla="*/ 600550 w 1106986"/>
              <a:gd name="connsiteY1" fmla="*/ 0 h 1570464"/>
              <a:gd name="connsiteX2" fmla="*/ 1106986 w 1106986"/>
              <a:gd name="connsiteY2" fmla="*/ 761901 h 1570464"/>
              <a:gd name="connsiteX3" fmla="*/ 0 w 1106986"/>
              <a:gd name="connsiteY3" fmla="*/ 1570464 h 1570464"/>
              <a:gd name="connsiteX0" fmla="*/ 262219 w 1369205"/>
              <a:gd name="connsiteY0" fmla="*/ 1570464 h 1570464"/>
              <a:gd name="connsiteX1" fmla="*/ 1885 w 1369205"/>
              <a:gd name="connsiteY1" fmla="*/ 1191206 h 1570464"/>
              <a:gd name="connsiteX2" fmla="*/ 862769 w 1369205"/>
              <a:gd name="connsiteY2" fmla="*/ 0 h 1570464"/>
              <a:gd name="connsiteX3" fmla="*/ 1369205 w 1369205"/>
              <a:gd name="connsiteY3" fmla="*/ 761901 h 1570464"/>
              <a:gd name="connsiteX4" fmla="*/ 262219 w 1369205"/>
              <a:gd name="connsiteY4" fmla="*/ 1570464 h 1570464"/>
              <a:gd name="connsiteX0" fmla="*/ 230204 w 1369404"/>
              <a:gd name="connsiteY0" fmla="*/ 1602908 h 1602908"/>
              <a:gd name="connsiteX1" fmla="*/ 2084 w 1369404"/>
              <a:gd name="connsiteY1" fmla="*/ 1191206 h 1602908"/>
              <a:gd name="connsiteX2" fmla="*/ 862968 w 1369404"/>
              <a:gd name="connsiteY2" fmla="*/ 0 h 1602908"/>
              <a:gd name="connsiteX3" fmla="*/ 1369404 w 1369404"/>
              <a:gd name="connsiteY3" fmla="*/ 761901 h 1602908"/>
              <a:gd name="connsiteX4" fmla="*/ 230204 w 1369404"/>
              <a:gd name="connsiteY4" fmla="*/ 1602908 h 1602908"/>
              <a:gd name="connsiteX0" fmla="*/ 230204 w 1208163"/>
              <a:gd name="connsiteY0" fmla="*/ 1602908 h 1602908"/>
              <a:gd name="connsiteX1" fmla="*/ 2084 w 1208163"/>
              <a:gd name="connsiteY1" fmla="*/ 1191206 h 1602908"/>
              <a:gd name="connsiteX2" fmla="*/ 862968 w 1208163"/>
              <a:gd name="connsiteY2" fmla="*/ 0 h 1602908"/>
              <a:gd name="connsiteX3" fmla="*/ 1208163 w 1208163"/>
              <a:gd name="connsiteY3" fmla="*/ 875628 h 1602908"/>
              <a:gd name="connsiteX4" fmla="*/ 230204 w 1208163"/>
              <a:gd name="connsiteY4" fmla="*/ 1602908 h 160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163" h="1602908">
                <a:moveTo>
                  <a:pt x="230204" y="1602908"/>
                </a:moveTo>
                <a:cubicBezTo>
                  <a:pt x="259338" y="1494935"/>
                  <a:pt x="-27050" y="1299179"/>
                  <a:pt x="2084" y="1191206"/>
                </a:cubicBezTo>
                <a:lnTo>
                  <a:pt x="862968" y="0"/>
                </a:lnTo>
                <a:lnTo>
                  <a:pt x="1208163" y="875628"/>
                </a:lnTo>
                <a:lnTo>
                  <a:pt x="230204" y="160290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2968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Radio microphon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82650" y="602301"/>
            <a:ext cx="2826699" cy="2826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48C89-5895-6CD9-D000-613D15687913}"/>
              </a:ext>
            </a:extLst>
          </p:cNvPr>
          <p:cNvSpPr txBox="1"/>
          <p:nvPr/>
        </p:nvSpPr>
        <p:spPr>
          <a:xfrm>
            <a:off x="3727305" y="3545573"/>
            <a:ext cx="4737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LJUD MIKROFON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E1C67-C676-555A-16E6-E68114F5899C}"/>
              </a:ext>
            </a:extLst>
          </p:cNvPr>
          <p:cNvSpPr txBox="1"/>
          <p:nvPr/>
        </p:nvSpPr>
        <p:spPr>
          <a:xfrm>
            <a:off x="-5743432" y="4022627"/>
            <a:ext cx="537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LOGITECH RALLY PLUS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151DC8-A64B-27FA-44B6-7EBF5F763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4200" y="-2917088"/>
            <a:ext cx="4950067" cy="27796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2BB8C0-8218-E78F-9265-6E3C11FC66C0}"/>
              </a:ext>
            </a:extLst>
          </p:cNvPr>
          <p:cNvSpPr txBox="1"/>
          <p:nvPr/>
        </p:nvSpPr>
        <p:spPr>
          <a:xfrm>
            <a:off x="12322477" y="3053507"/>
            <a:ext cx="432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hlinkClick r:id="rId5"/>
              </a:rPr>
              <a:t>Mer information om produkten</a:t>
            </a:r>
            <a:r>
              <a:rPr lang="en-GB" sz="1200" i="1" dirty="0"/>
              <a:t> </a:t>
            </a:r>
            <a:r>
              <a:rPr lang="en-GB" sz="1200" i="1" dirty="0" err="1"/>
              <a:t>finns</a:t>
            </a:r>
            <a:r>
              <a:rPr lang="en-GB" sz="1200" i="1" dirty="0"/>
              <a:t> </a:t>
            </a:r>
            <a:r>
              <a:rPr lang="en-GB" sz="1200" i="1" dirty="0" err="1"/>
              <a:t>hos</a:t>
            </a:r>
            <a:r>
              <a:rPr lang="en-GB" sz="1200" i="1" dirty="0"/>
              <a:t> </a:t>
            </a:r>
            <a:r>
              <a:rPr lang="en-GB" sz="1200" i="1" dirty="0" err="1"/>
              <a:t>tillverkaren</a:t>
            </a:r>
            <a:r>
              <a:rPr lang="en-GB" sz="1200" i="1" dirty="0"/>
              <a:t>. </a:t>
            </a:r>
          </a:p>
          <a:p>
            <a:r>
              <a:rPr lang="en-GB" sz="1200" i="1" dirty="0"/>
              <a:t>(</a:t>
            </a:r>
            <a:r>
              <a:rPr lang="en-GB" sz="1200" i="1" dirty="0" err="1"/>
              <a:t>öppnas</a:t>
            </a:r>
            <a:r>
              <a:rPr lang="en-GB" sz="1200" i="1" dirty="0"/>
              <a:t> </a:t>
            </a:r>
            <a:r>
              <a:rPr lang="en-GB" sz="1200" i="1" dirty="0" err="1"/>
              <a:t>utanför</a:t>
            </a:r>
            <a:r>
              <a:rPr lang="en-GB" sz="1200" i="1" dirty="0"/>
              <a:t> </a:t>
            </a:r>
            <a:r>
              <a:rPr lang="en-GB" sz="1200" i="1" dirty="0" err="1"/>
              <a:t>presentationen</a:t>
            </a:r>
            <a:r>
              <a:rPr lang="en-GB" sz="1200" i="1" dirty="0"/>
              <a:t>)</a:t>
            </a:r>
            <a:endParaRPr lang="en-SE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9905E-C1FA-D6F2-F39E-68734560606F}"/>
              </a:ext>
            </a:extLst>
          </p:cNvPr>
          <p:cNvSpPr txBox="1"/>
          <p:nvPr/>
        </p:nvSpPr>
        <p:spPr>
          <a:xfrm>
            <a:off x="2727114" y="7179931"/>
            <a:ext cx="404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3st </a:t>
            </a:r>
            <a:r>
              <a:rPr lang="en-GB" sz="2000" dirty="0" err="1"/>
              <a:t>mikrofoner</a:t>
            </a:r>
            <a:r>
              <a:rPr lang="en-GB" sz="2000" dirty="0"/>
              <a:t>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monterats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taket</a:t>
            </a:r>
            <a:r>
              <a:rPr lang="en-GB" sz="2000" dirty="0"/>
              <a:t> för </a:t>
            </a:r>
            <a:r>
              <a:rPr lang="en-GB" sz="2000" dirty="0" err="1"/>
              <a:t>ljudupptagning</a:t>
            </a:r>
            <a:r>
              <a:rPr lang="en-GB" sz="2000" dirty="0"/>
              <a:t> </a:t>
            </a:r>
            <a:r>
              <a:rPr lang="en-GB" sz="2000" dirty="0" err="1"/>
              <a:t>från</a:t>
            </a:r>
            <a:r>
              <a:rPr lang="en-GB" sz="2000" dirty="0"/>
              <a:t> </a:t>
            </a:r>
            <a:r>
              <a:rPr lang="en-GB" sz="2000" dirty="0" err="1"/>
              <a:t>deltagare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plats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rummet</a:t>
            </a:r>
            <a:r>
              <a:rPr lang="en-GB" sz="2000" dirty="0"/>
              <a:t> </a:t>
            </a:r>
            <a:r>
              <a:rPr lang="en-GB" sz="2000" dirty="0" err="1"/>
              <a:t>när</a:t>
            </a:r>
            <a:r>
              <a:rPr lang="en-GB" sz="2000" dirty="0"/>
              <a:t> “</a:t>
            </a:r>
            <a:r>
              <a:rPr lang="en-GB" sz="2000" dirty="0" err="1"/>
              <a:t>hela</a:t>
            </a:r>
            <a:r>
              <a:rPr lang="en-GB" sz="2000" dirty="0"/>
              <a:t> </a:t>
            </a:r>
            <a:r>
              <a:rPr lang="en-GB" sz="2000" dirty="0" err="1"/>
              <a:t>rummet</a:t>
            </a:r>
            <a:r>
              <a:rPr lang="en-GB" sz="2000" dirty="0"/>
              <a:t>”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gemensam</a:t>
            </a:r>
            <a:r>
              <a:rPr lang="en-GB" sz="2000" dirty="0"/>
              <a:t> session. </a:t>
            </a:r>
            <a:r>
              <a:rPr lang="en-GB" sz="2000" dirty="0" err="1"/>
              <a:t>När</a:t>
            </a:r>
            <a:r>
              <a:rPr lang="en-GB" sz="2000" dirty="0"/>
              <a:t> </a:t>
            </a:r>
            <a:r>
              <a:rPr lang="en-GB" sz="2000" dirty="0" err="1"/>
              <a:t>grupp-ytorna</a:t>
            </a:r>
            <a:r>
              <a:rPr lang="en-GB" sz="2000" dirty="0"/>
              <a:t> </a:t>
            </a:r>
            <a:r>
              <a:rPr lang="en-GB" sz="2000" dirty="0" err="1"/>
              <a:t>används</a:t>
            </a:r>
            <a:r>
              <a:rPr lang="en-GB" sz="2000" dirty="0"/>
              <a:t> </a:t>
            </a:r>
            <a:r>
              <a:rPr lang="en-GB" sz="2000" dirty="0" err="1"/>
              <a:t>så</a:t>
            </a:r>
            <a:r>
              <a:rPr lang="en-GB" sz="2000" dirty="0"/>
              <a:t> </a:t>
            </a:r>
            <a:r>
              <a:rPr lang="en-GB" sz="2000" dirty="0" err="1"/>
              <a:t>används</a:t>
            </a:r>
            <a:r>
              <a:rPr lang="en-GB" sz="2000" dirty="0"/>
              <a:t> </a:t>
            </a:r>
            <a:r>
              <a:rPr lang="en-GB" sz="2000" dirty="0" err="1"/>
              <a:t>mikrofoner</a:t>
            </a:r>
            <a:r>
              <a:rPr lang="en-GB" sz="2000" dirty="0"/>
              <a:t> vid </a:t>
            </a:r>
            <a:r>
              <a:rPr lang="en-GB" sz="2000" dirty="0" err="1"/>
              <a:t>respektive</a:t>
            </a:r>
            <a:r>
              <a:rPr lang="en-GB" sz="2000" dirty="0"/>
              <a:t> </a:t>
            </a:r>
            <a:r>
              <a:rPr lang="en-GB" sz="2000" dirty="0" err="1"/>
              <a:t>yta</a:t>
            </a:r>
            <a:r>
              <a:rPr lang="en-GB" sz="2000" dirty="0"/>
              <a:t> </a:t>
            </a:r>
            <a:r>
              <a:rPr lang="en-GB" sz="2000" dirty="0" err="1"/>
              <a:t>istället</a:t>
            </a:r>
            <a:r>
              <a:rPr lang="en-GB" sz="2000" dirty="0"/>
              <a:t>.</a:t>
            </a:r>
            <a:endParaRPr lang="en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54957-2600-A4E0-F149-EAAF414C10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1046726">
            <a:off x="12534537" y="3923642"/>
            <a:ext cx="2966717" cy="222503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296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ACC60D8-2C89-38CF-1E3C-EBE7A4636301}"/>
              </a:ext>
            </a:extLst>
          </p:cNvPr>
          <p:cNvSpPr/>
          <p:nvPr/>
        </p:nvSpPr>
        <p:spPr>
          <a:xfrm>
            <a:off x="1430475" y="126124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Radio microphone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24150" y="881835"/>
            <a:ext cx="1604904" cy="16049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196AE-9EDE-3936-3DCE-10EE1E83C71B}"/>
              </a:ext>
            </a:extLst>
          </p:cNvPr>
          <p:cNvSpPr txBox="1"/>
          <p:nvPr/>
        </p:nvSpPr>
        <p:spPr>
          <a:xfrm>
            <a:off x="8036227" y="3053507"/>
            <a:ext cx="432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hlinkClick r:id="rId4"/>
              </a:rPr>
              <a:t>Mer information om produkten</a:t>
            </a:r>
            <a:r>
              <a:rPr lang="en-GB" sz="1200" i="1" dirty="0"/>
              <a:t> </a:t>
            </a:r>
            <a:r>
              <a:rPr lang="en-GB" sz="1200" i="1" dirty="0" err="1"/>
              <a:t>finns</a:t>
            </a:r>
            <a:r>
              <a:rPr lang="en-GB" sz="1200" i="1" dirty="0"/>
              <a:t> </a:t>
            </a:r>
            <a:r>
              <a:rPr lang="en-GB" sz="1200" i="1" dirty="0" err="1"/>
              <a:t>hos</a:t>
            </a:r>
            <a:r>
              <a:rPr lang="en-GB" sz="1200" i="1" dirty="0"/>
              <a:t> </a:t>
            </a:r>
            <a:r>
              <a:rPr lang="en-GB" sz="1200" i="1" dirty="0" err="1"/>
              <a:t>tillverkaren</a:t>
            </a:r>
            <a:r>
              <a:rPr lang="en-GB" sz="1200" i="1" dirty="0"/>
              <a:t>. </a:t>
            </a:r>
          </a:p>
          <a:p>
            <a:r>
              <a:rPr lang="en-GB" sz="1200" i="1" dirty="0"/>
              <a:t>(</a:t>
            </a:r>
            <a:r>
              <a:rPr lang="en-GB" sz="1200" i="1" dirty="0" err="1"/>
              <a:t>öppnas</a:t>
            </a:r>
            <a:r>
              <a:rPr lang="en-GB" sz="1200" i="1" dirty="0"/>
              <a:t> </a:t>
            </a:r>
            <a:r>
              <a:rPr lang="en-GB" sz="1200" i="1" dirty="0" err="1"/>
              <a:t>utanför</a:t>
            </a:r>
            <a:r>
              <a:rPr lang="en-GB" sz="1200" i="1" dirty="0"/>
              <a:t> </a:t>
            </a:r>
            <a:r>
              <a:rPr lang="en-GB" sz="1200" i="1" dirty="0" err="1"/>
              <a:t>presentationen</a:t>
            </a:r>
            <a:r>
              <a:rPr lang="en-GB" sz="1200" i="1" dirty="0"/>
              <a:t>)</a:t>
            </a:r>
            <a:endParaRPr lang="en-SE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5DA4E-2916-D318-F2AE-A7D54C1F4A7A}"/>
              </a:ext>
            </a:extLst>
          </p:cNvPr>
          <p:cNvSpPr txBox="1"/>
          <p:nvPr/>
        </p:nvSpPr>
        <p:spPr>
          <a:xfrm>
            <a:off x="2196815" y="2405163"/>
            <a:ext cx="473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LJUD MIKROFON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34200" y="294460"/>
            <a:ext cx="4950067" cy="27796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ED8D6F-4F45-3089-5A99-8ECBD5915BD3}"/>
              </a:ext>
            </a:extLst>
          </p:cNvPr>
          <p:cNvSpPr txBox="1"/>
          <p:nvPr/>
        </p:nvSpPr>
        <p:spPr>
          <a:xfrm>
            <a:off x="2410383" y="3480481"/>
            <a:ext cx="537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LOGITECH RALLY PLUS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F5063-74B2-6501-BDFB-776680A4110C}"/>
              </a:ext>
            </a:extLst>
          </p:cNvPr>
          <p:cNvSpPr txBox="1"/>
          <p:nvPr/>
        </p:nvSpPr>
        <p:spPr>
          <a:xfrm>
            <a:off x="2727114" y="4065256"/>
            <a:ext cx="404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3st </a:t>
            </a:r>
            <a:r>
              <a:rPr lang="en-GB" sz="2000" dirty="0" err="1"/>
              <a:t>mikrofoner</a:t>
            </a:r>
            <a:r>
              <a:rPr lang="en-GB" sz="2000" dirty="0"/>
              <a:t>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monterats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taket</a:t>
            </a:r>
            <a:r>
              <a:rPr lang="en-GB" sz="2000" dirty="0"/>
              <a:t> för </a:t>
            </a:r>
            <a:r>
              <a:rPr lang="en-GB" sz="2000" dirty="0" err="1"/>
              <a:t>ljudupptagning</a:t>
            </a:r>
            <a:r>
              <a:rPr lang="en-GB" sz="2000" dirty="0"/>
              <a:t> </a:t>
            </a:r>
            <a:r>
              <a:rPr lang="en-GB" sz="2000" dirty="0" err="1"/>
              <a:t>från</a:t>
            </a:r>
            <a:r>
              <a:rPr lang="en-GB" sz="2000" dirty="0"/>
              <a:t> </a:t>
            </a:r>
            <a:r>
              <a:rPr lang="en-GB" sz="2000" dirty="0" err="1"/>
              <a:t>deltagare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plats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rummet</a:t>
            </a:r>
            <a:r>
              <a:rPr lang="en-GB" sz="2000" dirty="0"/>
              <a:t> </a:t>
            </a:r>
            <a:r>
              <a:rPr lang="en-GB" sz="2000" dirty="0" err="1"/>
              <a:t>när</a:t>
            </a:r>
            <a:r>
              <a:rPr lang="en-GB" sz="2000" dirty="0"/>
              <a:t> “</a:t>
            </a:r>
            <a:r>
              <a:rPr lang="en-GB" sz="2000" dirty="0" err="1"/>
              <a:t>hela</a:t>
            </a:r>
            <a:r>
              <a:rPr lang="en-GB" sz="2000" dirty="0"/>
              <a:t> </a:t>
            </a:r>
            <a:r>
              <a:rPr lang="en-GB" sz="2000" dirty="0" err="1"/>
              <a:t>rummet</a:t>
            </a:r>
            <a:r>
              <a:rPr lang="en-GB" sz="2000" dirty="0"/>
              <a:t>”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gemensam</a:t>
            </a:r>
            <a:r>
              <a:rPr lang="en-GB" sz="2000" dirty="0"/>
              <a:t> session. </a:t>
            </a:r>
            <a:r>
              <a:rPr lang="en-GB" sz="2000" dirty="0" err="1"/>
              <a:t>När</a:t>
            </a:r>
            <a:r>
              <a:rPr lang="en-GB" sz="2000" dirty="0"/>
              <a:t> </a:t>
            </a:r>
            <a:r>
              <a:rPr lang="en-GB" sz="2000" dirty="0" err="1"/>
              <a:t>grupp-ytorna</a:t>
            </a:r>
            <a:r>
              <a:rPr lang="en-GB" sz="2000" dirty="0"/>
              <a:t> </a:t>
            </a:r>
            <a:r>
              <a:rPr lang="en-GB" sz="2000" dirty="0" err="1"/>
              <a:t>används</a:t>
            </a:r>
            <a:r>
              <a:rPr lang="en-GB" sz="2000" dirty="0"/>
              <a:t> </a:t>
            </a:r>
            <a:r>
              <a:rPr lang="en-GB" sz="2000" dirty="0" err="1"/>
              <a:t>så</a:t>
            </a:r>
            <a:r>
              <a:rPr lang="en-GB" sz="2000" dirty="0"/>
              <a:t> </a:t>
            </a:r>
            <a:r>
              <a:rPr lang="en-GB" sz="2000" dirty="0" err="1"/>
              <a:t>används</a:t>
            </a:r>
            <a:r>
              <a:rPr lang="en-GB" sz="2000" dirty="0"/>
              <a:t> </a:t>
            </a:r>
            <a:r>
              <a:rPr lang="en-GB" sz="2000" dirty="0" err="1"/>
              <a:t>mikrofoner</a:t>
            </a:r>
            <a:r>
              <a:rPr lang="en-GB" sz="2000" dirty="0"/>
              <a:t> vid </a:t>
            </a:r>
            <a:r>
              <a:rPr lang="en-GB" sz="2000" dirty="0" err="1"/>
              <a:t>respektive</a:t>
            </a:r>
            <a:r>
              <a:rPr lang="en-GB" sz="2000" dirty="0"/>
              <a:t> </a:t>
            </a:r>
            <a:r>
              <a:rPr lang="en-GB" sz="2000" dirty="0" err="1"/>
              <a:t>yta</a:t>
            </a:r>
            <a:r>
              <a:rPr lang="en-GB" sz="2000" dirty="0"/>
              <a:t> </a:t>
            </a:r>
            <a:r>
              <a:rPr lang="en-GB" sz="2000" dirty="0" err="1"/>
              <a:t>istället</a:t>
            </a:r>
            <a:r>
              <a:rPr lang="en-GB" sz="2000" dirty="0"/>
              <a:t>.</a:t>
            </a:r>
            <a:endParaRPr lang="en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D57A7D-CF95-638D-EFCD-0FCA9B9026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1046726">
            <a:off x="8476887" y="3923642"/>
            <a:ext cx="2966717" cy="222503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6940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017BB8-5C30-2F3A-3685-5B652FA17D12}"/>
              </a:ext>
            </a:extLst>
          </p:cNvPr>
          <p:cNvSpPr/>
          <p:nvPr/>
        </p:nvSpPr>
        <p:spPr>
          <a:xfrm>
            <a:off x="2107324" y="677917"/>
            <a:ext cx="7977352" cy="5005392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2643628" y="3401485"/>
            <a:ext cx="6904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>
                <a:latin typeface=""/>
              </a:rPr>
              <a:t>FASTA</a:t>
            </a:r>
            <a:r>
              <a:rPr lang="en-SE" sz="6600" dirty="0">
                <a:latin typeface=""/>
              </a:rPr>
              <a:t> SKÄRM</a:t>
            </a:r>
            <a:r>
              <a:rPr lang="sv-SE" sz="6600" dirty="0">
                <a:latin typeface=""/>
              </a:rPr>
              <a:t>AR</a:t>
            </a:r>
            <a:r>
              <a:rPr lang="en-SE" sz="6600" dirty="0">
                <a:latin typeface=""/>
              </a:rPr>
              <a:t> x</a:t>
            </a:r>
            <a:r>
              <a:rPr lang="sv-SE" sz="6600" dirty="0">
                <a:latin typeface=""/>
              </a:rPr>
              <a:t>3</a:t>
            </a:r>
            <a:endParaRPr lang="en-SE" sz="6600" dirty="0">
              <a:latin typeface=""/>
            </a:endParaRPr>
          </a:p>
        </p:txBody>
      </p:sp>
      <p:pic>
        <p:nvPicPr>
          <p:cNvPr id="5" name="Graphic 4" descr="Online meeting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6819" y="881976"/>
            <a:ext cx="2738360" cy="2738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4146884" y="7326197"/>
            <a:ext cx="2811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Lite användbar</a:t>
            </a:r>
          </a:p>
          <a:p>
            <a:r>
              <a:rPr lang="en-SE" sz="2000" dirty="0">
                <a:latin typeface=""/>
              </a:rPr>
              <a:t>text här som kan fylla ut ytan vid behov.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A09B9-51B9-1DA6-D911-BA4DD4F8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0501" y="881976"/>
            <a:ext cx="2924044" cy="21930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E4F68-67AB-B1EF-07AB-E6483E3466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158802">
            <a:off x="-3763334" y="2913451"/>
            <a:ext cx="2924044" cy="21930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C82F4-46A5-5E5F-9B6A-D954B186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451064">
            <a:off x="-4506905" y="4659764"/>
            <a:ext cx="2924044" cy="18275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12F506A-9913-D38D-045E-8AD4A7366BA8}"/>
              </a:ext>
            </a:extLst>
          </p:cNvPr>
          <p:cNvSpPr/>
          <p:nvPr/>
        </p:nvSpPr>
        <p:spPr>
          <a:xfrm>
            <a:off x="-2225040" y="577596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A76BA0-9423-8C2D-682A-835649EE52DA}"/>
              </a:ext>
            </a:extLst>
          </p:cNvPr>
          <p:cNvSpPr/>
          <p:nvPr/>
        </p:nvSpPr>
        <p:spPr>
          <a:xfrm>
            <a:off x="-3139440" y="516636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1141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3552CA-1288-9A0A-D7ED-CF24495A8B11}"/>
              </a:ext>
            </a:extLst>
          </p:cNvPr>
          <p:cNvSpPr/>
          <p:nvPr/>
        </p:nvSpPr>
        <p:spPr>
          <a:xfrm>
            <a:off x="2107324" y="677917"/>
            <a:ext cx="7977352" cy="5005392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3416928" y="1962490"/>
            <a:ext cx="621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latin typeface=""/>
              </a:rPr>
              <a:t>FASTA</a:t>
            </a:r>
            <a:r>
              <a:rPr lang="en-SE" sz="4800" dirty="0">
                <a:latin typeface=""/>
              </a:rPr>
              <a:t> SKÄRM</a:t>
            </a:r>
            <a:r>
              <a:rPr lang="sv-SE" sz="4800" dirty="0">
                <a:latin typeface=""/>
              </a:rPr>
              <a:t>AR</a:t>
            </a:r>
            <a:r>
              <a:rPr lang="en-SE" sz="4800" dirty="0">
                <a:latin typeface=""/>
              </a:rPr>
              <a:t> x</a:t>
            </a:r>
            <a:r>
              <a:rPr lang="sv-SE" sz="4800" dirty="0">
                <a:latin typeface=""/>
              </a:rPr>
              <a:t>3</a:t>
            </a:r>
            <a:endParaRPr lang="en-SE" sz="4800" dirty="0">
              <a:latin typeface=""/>
            </a:endParaRPr>
          </a:p>
        </p:txBody>
      </p:sp>
      <p:pic>
        <p:nvPicPr>
          <p:cNvPr id="5" name="Graphic 4" descr="Online meeting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16928" y="807868"/>
            <a:ext cx="1350401" cy="1350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4478" y="848674"/>
            <a:ext cx="2924044" cy="2193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3574582" y="2894810"/>
            <a:ext cx="5932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Två 86” skärmar som används för skärmdelning alternativt visa studenterna som deltar från annan plats. </a:t>
            </a:r>
          </a:p>
          <a:p>
            <a:endParaRPr lang="en-SE" sz="2000" dirty="0">
              <a:latin typeface=""/>
            </a:endParaRPr>
          </a:p>
          <a:p>
            <a:r>
              <a:rPr lang="sv-SE" sz="2000" dirty="0">
                <a:latin typeface=""/>
              </a:rPr>
              <a:t>En </a:t>
            </a:r>
            <a:r>
              <a:rPr lang="en-SE" sz="2000" dirty="0">
                <a:latin typeface=""/>
              </a:rPr>
              <a:t>55” </a:t>
            </a:r>
            <a:r>
              <a:rPr lang="sv-SE" sz="2000" dirty="0">
                <a:latin typeface=""/>
              </a:rPr>
              <a:t>skärm som speglar det den ena av 86” skärmarna visar (studenter som deltar från annan plats)</a:t>
            </a:r>
            <a:endParaRPr lang="en-SE" sz="2000" dirty="0">
              <a:latin typeface="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FB9EA-0E12-E09C-CC27-99CCAB9B60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158802">
            <a:off x="324479" y="2971590"/>
            <a:ext cx="2924044" cy="21930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00C25-167B-7CF7-1427-DB31EE941F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451064">
            <a:off x="217494" y="4599254"/>
            <a:ext cx="2924044" cy="18275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4AF0D5B-3935-6201-1CD6-666CBC579B23}"/>
              </a:ext>
            </a:extLst>
          </p:cNvPr>
          <p:cNvSpPr/>
          <p:nvPr/>
        </p:nvSpPr>
        <p:spPr>
          <a:xfrm>
            <a:off x="2019300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74DA74-D104-EA34-1A34-DD404495E040}"/>
              </a:ext>
            </a:extLst>
          </p:cNvPr>
          <p:cNvSpPr/>
          <p:nvPr/>
        </p:nvSpPr>
        <p:spPr>
          <a:xfrm>
            <a:off x="1584960" y="513207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12B286F2-2068-4C46-68A6-4F2AB3E2214D}"/>
              </a:ext>
            </a:extLst>
          </p:cNvPr>
          <p:cNvSpPr/>
          <p:nvPr/>
        </p:nvSpPr>
        <p:spPr>
          <a:xfrm>
            <a:off x="1600200" y="60388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78130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385FEC0-1D35-1088-F52C-013D0842E3C8}"/>
              </a:ext>
            </a:extLst>
          </p:cNvPr>
          <p:cNvSpPr/>
          <p:nvPr/>
        </p:nvSpPr>
        <p:spPr>
          <a:xfrm>
            <a:off x="2965708" y="298708"/>
            <a:ext cx="6260583" cy="6260583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2620668" y="4089234"/>
            <a:ext cx="6904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GRUPP-YTOR</a:t>
            </a:r>
            <a:endParaRPr lang="en-SE" sz="8000" dirty="0">
              <a:latin typeface=""/>
            </a:endParaRPr>
          </a:p>
        </p:txBody>
      </p:sp>
      <p:pic>
        <p:nvPicPr>
          <p:cNvPr id="5" name="Graphic 4" descr="Meeting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8DE157-AE1F-0035-8734-70C7B3AC8F87}"/>
              </a:ext>
            </a:extLst>
          </p:cNvPr>
          <p:cNvSpPr/>
          <p:nvPr/>
        </p:nvSpPr>
        <p:spPr>
          <a:xfrm>
            <a:off x="8971230" y="4847036"/>
            <a:ext cx="1961293" cy="1961293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24ED7-C2AF-9E5A-95F8-F291DD7CED90}"/>
              </a:ext>
            </a:extLst>
          </p:cNvPr>
          <p:cNvSpPr txBox="1"/>
          <p:nvPr/>
        </p:nvSpPr>
        <p:spPr>
          <a:xfrm>
            <a:off x="9293022" y="5273684"/>
            <a:ext cx="1317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6x</a:t>
            </a:r>
            <a:endParaRPr lang="en-SE" sz="8000" dirty="0">
              <a:latin typeface="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29785-D25F-24A2-7BD8-0F10A821D2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578454" y="2586698"/>
            <a:ext cx="2274353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EADAC5-B53F-BE08-7194-C674BAD6CBAD}"/>
              </a:ext>
            </a:extLst>
          </p:cNvPr>
          <p:cNvGrpSpPr/>
          <p:nvPr/>
        </p:nvGrpSpPr>
        <p:grpSpPr>
          <a:xfrm>
            <a:off x="12450179" y="4643232"/>
            <a:ext cx="2924044" cy="1827527"/>
            <a:chOff x="7558094" y="4662754"/>
            <a:chExt cx="2924044" cy="18275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2299B1-8492-0FED-F33B-130A7D1BF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51064">
              <a:off x="7558094" y="4662754"/>
              <a:ext cx="2924044" cy="18275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E60505-44AB-3F45-6B5D-AB33DFF1C2CF}"/>
                </a:ext>
              </a:extLst>
            </p:cNvPr>
            <p:cNvSpPr/>
            <p:nvPr/>
          </p:nvSpPr>
          <p:spPr>
            <a:xfrm>
              <a:off x="9035758" y="59609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D48E4B-D913-808B-DF23-FE7A527EAC31}"/>
                </a:ext>
              </a:extLst>
            </p:cNvPr>
            <p:cNvSpPr/>
            <p:nvPr/>
          </p:nvSpPr>
          <p:spPr>
            <a:xfrm>
              <a:off x="9632658" y="56942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FE086-0EF1-E38B-5690-8BDBB21D5D7E}"/>
                </a:ext>
              </a:extLst>
            </p:cNvPr>
            <p:cNvSpPr/>
            <p:nvPr/>
          </p:nvSpPr>
          <p:spPr>
            <a:xfrm>
              <a:off x="9365958" y="58847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49F848-5338-EFF1-513F-2510FB46427F}"/>
                </a:ext>
              </a:extLst>
            </p:cNvPr>
            <p:cNvSpPr/>
            <p:nvPr/>
          </p:nvSpPr>
          <p:spPr>
            <a:xfrm>
              <a:off x="8705558" y="59482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38D432-4FA2-D191-2D40-B5241E551473}"/>
                </a:ext>
              </a:extLst>
            </p:cNvPr>
            <p:cNvSpPr/>
            <p:nvPr/>
          </p:nvSpPr>
          <p:spPr>
            <a:xfrm>
              <a:off x="8426158" y="57704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994C1B5-3F19-A70E-1908-63BD0A426EA5}"/>
                </a:ext>
              </a:extLst>
            </p:cNvPr>
            <p:cNvSpPr/>
            <p:nvPr/>
          </p:nvSpPr>
          <p:spPr>
            <a:xfrm>
              <a:off x="8426158" y="54021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7454EA7-5B34-5F19-5838-77FB80F4B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24145" y="-3287381"/>
            <a:ext cx="4181095" cy="31358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642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A692A1-BA7B-E81C-2B51-78A7AC7B5426}"/>
              </a:ext>
            </a:extLst>
          </p:cNvPr>
          <p:cNvSpPr/>
          <p:nvPr/>
        </p:nvSpPr>
        <p:spPr>
          <a:xfrm>
            <a:off x="1324044" y="298708"/>
            <a:ext cx="6260583" cy="6260583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1233117" y="1666864"/>
            <a:ext cx="323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GRUPP-YTOR</a:t>
            </a:r>
            <a:endParaRPr lang="en-SE" sz="4000" dirty="0">
              <a:latin typeface=""/>
            </a:endParaRPr>
          </a:p>
        </p:txBody>
      </p:sp>
      <p:pic>
        <p:nvPicPr>
          <p:cNvPr id="5" name="Graphic 4" descr="Meeting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5775" y="547746"/>
            <a:ext cx="1109571" cy="110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1770" y="2586698"/>
            <a:ext cx="2274353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2916229" y="2586698"/>
            <a:ext cx="38700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Grupp-ytorna utgörs av  fyrkantiga bord, stolar, 55” skärmar på rullstativ med inbyggd kamera</a:t>
            </a:r>
            <a:r>
              <a:rPr lang="sv-SE" sz="2000" dirty="0">
                <a:latin typeface=""/>
              </a:rPr>
              <a:t> </a:t>
            </a:r>
            <a:r>
              <a:rPr lang="en-SE" sz="2000" dirty="0">
                <a:latin typeface=""/>
              </a:rPr>
              <a:t>+</a:t>
            </a:r>
            <a:r>
              <a:rPr lang="sv-SE" sz="2000" dirty="0">
                <a:latin typeface=""/>
              </a:rPr>
              <a:t> </a:t>
            </a:r>
            <a:r>
              <a:rPr lang="en-SE" sz="2000" dirty="0">
                <a:latin typeface=""/>
              </a:rPr>
              <a:t>mikrofon</a:t>
            </a:r>
            <a:r>
              <a:rPr lang="sv-SE" sz="2000" dirty="0">
                <a:latin typeface=""/>
              </a:rPr>
              <a:t>/högtalare</a:t>
            </a:r>
            <a:r>
              <a:rPr lang="en-SE" sz="2000" dirty="0">
                <a:latin typeface=""/>
              </a:rPr>
              <a:t>.</a:t>
            </a:r>
          </a:p>
          <a:p>
            <a:endParaRPr lang="en-SE" sz="2000" dirty="0">
              <a:latin typeface=""/>
            </a:endParaRPr>
          </a:p>
          <a:p>
            <a:r>
              <a:rPr lang="sv-SE" sz="2000" dirty="0">
                <a:latin typeface=""/>
              </a:rPr>
              <a:t>Två ytor har bytts ut efter återkoppling – ny bordstyp och ny teknisk lösning för kamera + mikrofon/högtalare.</a:t>
            </a:r>
            <a:endParaRPr lang="en-SE" sz="2000" dirty="0">
              <a:latin typeface="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4014E3-519A-000E-4363-B3E56D3971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24145" y="683728"/>
            <a:ext cx="4181095" cy="313582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E5E98E-6EA2-D9AC-F841-08321BAB78BF}"/>
              </a:ext>
            </a:extLst>
          </p:cNvPr>
          <p:cNvGrpSpPr/>
          <p:nvPr/>
        </p:nvGrpSpPr>
        <p:grpSpPr>
          <a:xfrm>
            <a:off x="7074879" y="4484954"/>
            <a:ext cx="2924044" cy="1827527"/>
            <a:chOff x="7558094" y="4662754"/>
            <a:chExt cx="2924044" cy="18275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799F41-1FF8-EF68-0A36-4FB1C6216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451064">
              <a:off x="7558094" y="4662754"/>
              <a:ext cx="2924044" cy="18275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D86AA9-5588-FA2A-5C1D-E6031815C822}"/>
                </a:ext>
              </a:extLst>
            </p:cNvPr>
            <p:cNvSpPr/>
            <p:nvPr/>
          </p:nvSpPr>
          <p:spPr>
            <a:xfrm>
              <a:off x="9184348" y="598384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AC3647-B316-ADD3-9419-E52BEB601FD6}"/>
                </a:ext>
              </a:extLst>
            </p:cNvPr>
            <p:cNvSpPr/>
            <p:nvPr/>
          </p:nvSpPr>
          <p:spPr>
            <a:xfrm>
              <a:off x="9746958" y="555712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247CB42-1480-E9E1-334E-C26CFBF6D804}"/>
                </a:ext>
              </a:extLst>
            </p:cNvPr>
            <p:cNvSpPr/>
            <p:nvPr/>
          </p:nvSpPr>
          <p:spPr>
            <a:xfrm>
              <a:off x="9651708" y="609052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2B65F9-A301-D71B-C7EC-71EF196949E2}"/>
                </a:ext>
              </a:extLst>
            </p:cNvPr>
            <p:cNvSpPr/>
            <p:nvPr/>
          </p:nvSpPr>
          <p:spPr>
            <a:xfrm>
              <a:off x="8694128" y="592542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E4478F-985D-DF01-40C2-C81A89084517}"/>
                </a:ext>
              </a:extLst>
            </p:cNvPr>
            <p:cNvSpPr/>
            <p:nvPr/>
          </p:nvSpPr>
          <p:spPr>
            <a:xfrm>
              <a:off x="8266138" y="585049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8C4F68-50DB-4A45-18A4-DC8BFD109D61}"/>
                </a:ext>
              </a:extLst>
            </p:cNvPr>
            <p:cNvSpPr/>
            <p:nvPr/>
          </p:nvSpPr>
          <p:spPr>
            <a:xfrm>
              <a:off x="8426158" y="5402189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2755703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017BB8-5C30-2F3A-3685-5B652FA17D12}"/>
              </a:ext>
            </a:extLst>
          </p:cNvPr>
          <p:cNvSpPr/>
          <p:nvPr/>
        </p:nvSpPr>
        <p:spPr>
          <a:xfrm>
            <a:off x="2107324" y="677917"/>
            <a:ext cx="7977352" cy="5005392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Teacher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26819" y="881976"/>
            <a:ext cx="2738360" cy="2738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953234" y="2215918"/>
            <a:ext cx="3234885" cy="24261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4146884" y="7326197"/>
            <a:ext cx="2811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solidFill>
                  <a:schemeClr val="bg1"/>
                </a:solidFill>
                <a:latin typeface=""/>
              </a:rPr>
              <a:t>Lite användbar</a:t>
            </a:r>
          </a:p>
          <a:p>
            <a:r>
              <a:rPr lang="en-SE" sz="2000" dirty="0">
                <a:solidFill>
                  <a:schemeClr val="bg1"/>
                </a:solidFill>
                <a:latin typeface=""/>
              </a:rPr>
              <a:t>text här som kan fylla ut ytan vid behov.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3BECB-D121-64AB-237B-27B74ABE295A}"/>
              </a:ext>
            </a:extLst>
          </p:cNvPr>
          <p:cNvSpPr txBox="1"/>
          <p:nvPr/>
        </p:nvSpPr>
        <p:spPr>
          <a:xfrm>
            <a:off x="2643627" y="3319266"/>
            <a:ext cx="6904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SMART WHITEBOARD</a:t>
            </a:r>
          </a:p>
        </p:txBody>
      </p:sp>
    </p:spTree>
    <p:extLst>
      <p:ext uri="{BB962C8B-B14F-4D97-AF65-F5344CB8AC3E}">
        <p14:creationId xmlns:p14="http://schemas.microsoft.com/office/powerpoint/2010/main" val="158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3552CA-1288-9A0A-D7ED-CF24495A8B11}"/>
              </a:ext>
            </a:extLst>
          </p:cNvPr>
          <p:cNvSpPr/>
          <p:nvPr/>
        </p:nvSpPr>
        <p:spPr>
          <a:xfrm>
            <a:off x="2107324" y="677917"/>
            <a:ext cx="7977352" cy="5005392"/>
          </a:xfrm>
          <a:prstGeom prst="roundRect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Graphic 4" descr="Teacher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16928" y="807868"/>
            <a:ext cx="1350401" cy="1350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7463" y="2219838"/>
            <a:ext cx="2924044" cy="2193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3574582" y="2894810"/>
            <a:ext cx="5932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En helt vanlig whiteboard </a:t>
            </a:r>
            <a:r>
              <a:rPr lang="sv-SE" sz="2000" dirty="0">
                <a:latin typeface=""/>
              </a:rPr>
              <a:t>som först var monterad på rullstativ och senare väggmonterades</a:t>
            </a:r>
            <a:r>
              <a:rPr lang="en-SE" sz="2000" dirty="0">
                <a:latin typeface=""/>
              </a:rPr>
              <a:t>. 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I överkant sitter en kamera som har teknik för att dela innehållet som ritas på whiteboard-ytan med deltagare som ansluter via Zoom. 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Tekniska komponenten är Logitech Scribe.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E1F20-CCC8-2F81-11B3-657328525C0F}"/>
              </a:ext>
            </a:extLst>
          </p:cNvPr>
          <p:cNvSpPr txBox="1"/>
          <p:nvPr/>
        </p:nvSpPr>
        <p:spPr>
          <a:xfrm>
            <a:off x="2985150" y="2024046"/>
            <a:ext cx="6904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4400" dirty="0">
                <a:latin typeface=""/>
              </a:rPr>
              <a:t>SMART WHITEBOARD</a:t>
            </a:r>
          </a:p>
        </p:txBody>
      </p:sp>
    </p:spTree>
    <p:extLst>
      <p:ext uri="{BB962C8B-B14F-4D97-AF65-F5344CB8AC3E}">
        <p14:creationId xmlns:p14="http://schemas.microsoft.com/office/powerpoint/2010/main" val="392263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2793122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2643627" y="4097824"/>
            <a:ext cx="6904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6600" dirty="0">
                <a:latin typeface=""/>
              </a:rPr>
              <a:t>MÖBLERING</a:t>
            </a:r>
            <a:endParaRPr lang="en-SE" sz="8000" dirty="0">
              <a:latin typeface=""/>
            </a:endParaRPr>
          </a:p>
        </p:txBody>
      </p:sp>
      <p:pic>
        <p:nvPicPr>
          <p:cNvPr id="5" name="Graphic 4" descr="Table and chairs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8001" y="547746"/>
            <a:ext cx="3550078" cy="3550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4146884" y="7326197"/>
            <a:ext cx="2811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Lite användbar</a:t>
            </a:r>
          </a:p>
          <a:p>
            <a:r>
              <a:rPr lang="en-SE" sz="2000" dirty="0">
                <a:latin typeface=""/>
              </a:rPr>
              <a:t>text här som kan fylla ut ytan vid behov.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54939-C205-002C-C877-EA082E1D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584790" y="2560100"/>
            <a:ext cx="2274353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149F6-EDA6-FA58-F53B-48EB89C022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059489">
            <a:off x="-2584790" y="4058373"/>
            <a:ext cx="2274352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83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B25DE8-138A-8FC7-7F1A-CB8CE2644843}"/>
              </a:ext>
            </a:extLst>
          </p:cNvPr>
          <p:cNvSpPr/>
          <p:nvPr/>
        </p:nvSpPr>
        <p:spPr>
          <a:xfrm>
            <a:off x="790896" y="126123"/>
            <a:ext cx="6605752" cy="6605752"/>
          </a:xfrm>
          <a:prstGeom prst="ellipse">
            <a:avLst/>
          </a:prstGeom>
          <a:solidFill>
            <a:srgbClr val="2A4765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A5431-71CD-D68E-7B5E-F1D2963FF864}"/>
              </a:ext>
            </a:extLst>
          </p:cNvPr>
          <p:cNvSpPr txBox="1"/>
          <p:nvPr/>
        </p:nvSpPr>
        <p:spPr>
          <a:xfrm>
            <a:off x="1233117" y="1666864"/>
            <a:ext cx="323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200" dirty="0">
                <a:latin typeface=""/>
              </a:rPr>
              <a:t>MÖBLERING</a:t>
            </a:r>
            <a:endParaRPr lang="en-SE" sz="4000" dirty="0">
              <a:latin typeface=""/>
            </a:endParaRPr>
          </a:p>
        </p:txBody>
      </p:sp>
      <p:pic>
        <p:nvPicPr>
          <p:cNvPr id="5" name="Graphic 4" descr="Table and chairs outline">
            <a:extLst>
              <a:ext uri="{FF2B5EF4-FFF2-40B4-BE49-F238E27FC236}">
                <a16:creationId xmlns:a16="http://schemas.microsoft.com/office/drawing/2014/main" id="{524D7270-7AE7-FC36-0E3E-C28F3D59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5775" y="547746"/>
            <a:ext cx="1109571" cy="110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618A-B65F-71DA-88CD-42A8E3BE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0330" y="2560100"/>
            <a:ext cx="2274353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C69B9-C469-2D25-F830-6EFFB819D8CA}"/>
              </a:ext>
            </a:extLst>
          </p:cNvPr>
          <p:cNvSpPr txBox="1"/>
          <p:nvPr/>
        </p:nvSpPr>
        <p:spPr>
          <a:xfrm>
            <a:off x="2916230" y="2586698"/>
            <a:ext cx="37261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latin typeface=""/>
              </a:rPr>
              <a:t>Bord, stolar, teknisk utrustning samt whiteboards är samtliga “på rull” för att snabbt kunna möblera efter behov.</a:t>
            </a:r>
          </a:p>
          <a:p>
            <a:endParaRPr lang="en-SE" sz="2000" dirty="0">
              <a:latin typeface=""/>
            </a:endParaRPr>
          </a:p>
          <a:p>
            <a:r>
              <a:rPr lang="en-SE" sz="2000" dirty="0">
                <a:latin typeface=""/>
              </a:rPr>
              <a:t>Ståbord för presentatör är enda möbeln utan hjul, detta för att enklare avgränsa riktning på kameran som sitter väggmonterad på motsatt vägg.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9C5FD-AE1B-018A-7FB1-DBD68B5D2E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059489">
            <a:off x="280330" y="4058373"/>
            <a:ext cx="2274352" cy="17057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1565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13b610e-d3b5-490f-b165-988100e8232a}" enabled="1" method="Standard" siteId="{5a4ba6f9-f531-4f32-9467-398f19e69de4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4616</TotalTime>
  <Words>642</Words>
  <Application>Microsoft Office PowerPoint</Application>
  <PresentationFormat>Bredbild</PresentationFormat>
  <Paragraphs>66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Lindholm</dc:creator>
  <cp:lastModifiedBy>Marie Friman</cp:lastModifiedBy>
  <cp:revision>42</cp:revision>
  <dcterms:created xsi:type="dcterms:W3CDTF">2022-05-30T13:30:38Z</dcterms:created>
  <dcterms:modified xsi:type="dcterms:W3CDTF">2024-09-05T08:36:55Z</dcterms:modified>
</cp:coreProperties>
</file>