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5" r:id="rId4"/>
  </p:sldMasterIdLst>
  <p:notesMasterIdLst>
    <p:notesMasterId r:id="rId18"/>
  </p:notesMasterIdLst>
  <p:sldIdLst>
    <p:sldId id="275" r:id="rId5"/>
    <p:sldId id="332" r:id="rId6"/>
    <p:sldId id="260" r:id="rId7"/>
    <p:sldId id="342" r:id="rId8"/>
    <p:sldId id="343" r:id="rId9"/>
    <p:sldId id="344" r:id="rId10"/>
    <p:sldId id="348" r:id="rId11"/>
    <p:sldId id="353" r:id="rId12"/>
    <p:sldId id="354" r:id="rId13"/>
    <p:sldId id="350" r:id="rId14"/>
    <p:sldId id="351" r:id="rId15"/>
    <p:sldId id="341" r:id="rId16"/>
    <p:sldId id="349" r:id="rId17"/>
  </p:sldIdLst>
  <p:sldSz cx="9144000" cy="5143500" type="screen16x9"/>
  <p:notesSz cx="6797675" cy="9928225"/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a" initials="D" lastIdx="1" clrIdx="0"/>
  <p:cmAuthor id="1" name="schratz" initials="s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B976"/>
    <a:srgbClr val="E8CF57"/>
    <a:srgbClr val="E46C50"/>
    <a:srgbClr val="93C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7" autoAdjust="0"/>
    <p:restoredTop sz="94643" autoAdjust="0"/>
  </p:normalViewPr>
  <p:slideViewPr>
    <p:cSldViewPr snapToGrid="0" snapToObjects="1">
      <p:cViewPr varScale="1">
        <p:scale>
          <a:sx n="146" d="100"/>
          <a:sy n="146" d="100"/>
        </p:scale>
        <p:origin x="176" y="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41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34FBE-DC97-45A1-AEDA-CCCBF5DCDDC3}" type="datetimeFigureOut">
              <a:rPr lang="de-AT" smtClean="0"/>
              <a:pPr/>
              <a:t>18.03.19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48E08-F6D7-4C6D-8C51-B0A2C291FA99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824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F9D7A-7065-48BF-AFA2-BFDE0312342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5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345440" y="2206952"/>
            <a:ext cx="7147931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208476"/>
            <a:ext cx="1190348" cy="1844802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2352494"/>
            <a:ext cx="910224" cy="1556766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2291716"/>
            <a:ext cx="6947845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8951"/>
            <a:ext cx="762000" cy="3429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41822" y="3419458"/>
            <a:ext cx="6755166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2354580"/>
            <a:ext cx="6760868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150"/>
            <a:ext cx="6553200" cy="3429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275"/>
            <a:ext cx="6629400" cy="9144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171450"/>
            <a:ext cx="1859280" cy="4591976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6" y="263557"/>
            <a:ext cx="1672235" cy="4407763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8" y="296571"/>
            <a:ext cx="1485531" cy="4341736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172200" cy="4343401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1206062" cy="5143500"/>
          </a:xfrm>
          <a:prstGeom prst="rect">
            <a:avLst/>
          </a:prstGeom>
          <a:solidFill>
            <a:srgbClr val="A9B97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96" y="162330"/>
            <a:ext cx="883254" cy="1032029"/>
          </a:xfrm>
          <a:prstGeom prst="rect">
            <a:avLst/>
          </a:prstGeom>
        </p:spPr>
      </p:pic>
      <p:sp>
        <p:nvSpPr>
          <p:cNvPr id="12" name="Rubrik 1"/>
          <p:cNvSpPr>
            <a:spLocks noGrp="1"/>
          </p:cNvSpPr>
          <p:nvPr>
            <p:ph type="title" hasCustomPrompt="1"/>
          </p:nvPr>
        </p:nvSpPr>
        <p:spPr>
          <a:xfrm>
            <a:off x="1395200" y="594275"/>
            <a:ext cx="7299482" cy="531141"/>
          </a:xfrm>
        </p:spPr>
        <p:txBody>
          <a:bodyPr>
            <a:normAutofit/>
          </a:bodyPr>
          <a:lstStyle>
            <a:lvl1pPr>
              <a:defRPr sz="3200" b="1" i="0"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sv-SE" dirty="0"/>
              <a:t>Huvudrubrik 32p</a:t>
            </a:r>
          </a:p>
        </p:txBody>
      </p:sp>
      <p:sp>
        <p:nvSpPr>
          <p:cNvPr id="16" name="Platshållare för innehåll 16"/>
          <p:cNvSpPr>
            <a:spLocks noGrp="1"/>
          </p:cNvSpPr>
          <p:nvPr>
            <p:ph sz="quarter" idx="10"/>
          </p:nvPr>
        </p:nvSpPr>
        <p:spPr>
          <a:xfrm>
            <a:off x="1406525" y="1384300"/>
            <a:ext cx="7288213" cy="3013075"/>
          </a:xfrm>
        </p:spPr>
        <p:txBody>
          <a:bodyPr/>
          <a:lstStyle>
            <a:lvl1pPr>
              <a:defRPr>
                <a:latin typeface="Verdana" charset="0"/>
                <a:ea typeface="Verdana" charset="0"/>
                <a:cs typeface="Verdana" charset="0"/>
              </a:defRPr>
            </a:lvl1pPr>
            <a:lvl2pPr>
              <a:defRPr>
                <a:latin typeface="Verdana" charset="0"/>
                <a:ea typeface="Verdana" charset="0"/>
                <a:cs typeface="Verdana" charset="0"/>
              </a:defRPr>
            </a:lvl2pPr>
            <a:lvl3pPr>
              <a:defRPr>
                <a:latin typeface="Verdana" charset="0"/>
                <a:ea typeface="Verdana" charset="0"/>
                <a:cs typeface="Verdana" charset="0"/>
              </a:defRPr>
            </a:lvl3pPr>
            <a:lvl4pPr>
              <a:defRPr>
                <a:latin typeface="Verdana" charset="0"/>
                <a:ea typeface="Verdana" charset="0"/>
                <a:cs typeface="Verdana" charset="0"/>
              </a:defRPr>
            </a:lvl4pPr>
            <a:lvl5pPr>
              <a:defRPr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32" y="3919497"/>
            <a:ext cx="624598" cy="424198"/>
          </a:xfrm>
          <a:prstGeom prst="rect">
            <a:avLst/>
          </a:prstGeom>
        </p:spPr>
      </p:pic>
      <p:sp>
        <p:nvSpPr>
          <p:cNvPr id="11" name="Rektangel 10"/>
          <p:cNvSpPr/>
          <p:nvPr userDrawn="1"/>
        </p:nvSpPr>
        <p:spPr>
          <a:xfrm>
            <a:off x="15768" y="4376726"/>
            <a:ext cx="12612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The Fair Tax project is funded by the European Union’s Horizon 2020 research and innovation </a:t>
            </a:r>
            <a:r>
              <a:rPr lang="en-US" sz="600" dirty="0" err="1">
                <a:latin typeface="Verdana" charset="0"/>
                <a:ea typeface="Verdana" charset="0"/>
                <a:cs typeface="Verdana" charset="0"/>
              </a:rPr>
              <a:t>programme</a:t>
            </a:r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 2014-2018, grant agreement No </a:t>
            </a:r>
            <a:r>
              <a:rPr lang="en-US" sz="600" dirty="0" err="1">
                <a:latin typeface="Verdana" charset="0"/>
                <a:ea typeface="Verdana" charset="0"/>
                <a:cs typeface="Verdana" charset="0"/>
              </a:rPr>
              <a:t>FairTax</a:t>
            </a:r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 649439</a:t>
            </a:r>
            <a:endParaRPr lang="sv-SE" sz="6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247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72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pos="8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74" y="677407"/>
            <a:ext cx="7621451" cy="2709849"/>
          </a:xfrm>
          <a:prstGeom prst="rect">
            <a:avLst/>
          </a:prstGeom>
        </p:spPr>
      </p:pic>
      <p:grpSp>
        <p:nvGrpSpPr>
          <p:cNvPr id="20" name="Grupp 19"/>
          <p:cNvGrpSpPr/>
          <p:nvPr userDrawn="1"/>
        </p:nvGrpSpPr>
        <p:grpSpPr>
          <a:xfrm>
            <a:off x="506077" y="3856383"/>
            <a:ext cx="8136991" cy="939727"/>
            <a:chOff x="506077" y="3856383"/>
            <a:chExt cx="8136991" cy="939727"/>
          </a:xfrm>
        </p:grpSpPr>
        <p:pic>
          <p:nvPicPr>
            <p:cNvPr id="22" name="Bildobjekt 2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8126" y="3993638"/>
              <a:ext cx="1224942" cy="258409"/>
            </a:xfrm>
            <a:prstGeom prst="rect">
              <a:avLst/>
            </a:prstGeom>
          </p:spPr>
        </p:pic>
        <p:pic>
          <p:nvPicPr>
            <p:cNvPr id="23" name="Bildobjekt 22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0221" y="3958975"/>
              <a:ext cx="344979" cy="643096"/>
            </a:xfrm>
            <a:prstGeom prst="rect">
              <a:avLst/>
            </a:prstGeom>
          </p:spPr>
        </p:pic>
        <p:pic>
          <p:nvPicPr>
            <p:cNvPr id="24" name="Bildobjekt 23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6248" y="4328866"/>
              <a:ext cx="1106657" cy="273206"/>
            </a:xfrm>
            <a:prstGeom prst="rect">
              <a:avLst/>
            </a:prstGeom>
          </p:spPr>
        </p:pic>
        <p:pic>
          <p:nvPicPr>
            <p:cNvPr id="25" name="Bildobjekt 24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6248" y="3958976"/>
              <a:ext cx="1096408" cy="276663"/>
            </a:xfrm>
            <a:prstGeom prst="rect">
              <a:avLst/>
            </a:prstGeom>
          </p:spPr>
        </p:pic>
        <p:pic>
          <p:nvPicPr>
            <p:cNvPr id="26" name="Bildobjekt 25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3952" y="3958975"/>
              <a:ext cx="857461" cy="643096"/>
            </a:xfrm>
            <a:prstGeom prst="rect">
              <a:avLst/>
            </a:prstGeom>
          </p:spPr>
        </p:pic>
        <p:pic>
          <p:nvPicPr>
            <p:cNvPr id="27" name="Bildobjekt 26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2711" y="3958975"/>
              <a:ext cx="829179" cy="643096"/>
            </a:xfrm>
            <a:prstGeom prst="rect">
              <a:avLst/>
            </a:prstGeom>
          </p:spPr>
        </p:pic>
        <p:pic>
          <p:nvPicPr>
            <p:cNvPr id="28" name="Bildobjekt 27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7883" y="3934438"/>
              <a:ext cx="1283252" cy="394429"/>
            </a:xfrm>
            <a:prstGeom prst="rect">
              <a:avLst/>
            </a:prstGeom>
          </p:spPr>
        </p:pic>
        <p:pic>
          <p:nvPicPr>
            <p:cNvPr id="29" name="Bildobjekt 28"/>
            <p:cNvPicPr>
              <a:picLocks noChangeAspect="1"/>
            </p:cNvPicPr>
            <p:nvPr userDrawn="1"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346"/>
            <a:stretch/>
          </p:blipFill>
          <p:spPr>
            <a:xfrm>
              <a:off x="4963188" y="4395309"/>
              <a:ext cx="1284879" cy="206762"/>
            </a:xfrm>
            <a:prstGeom prst="rect">
              <a:avLst/>
            </a:prstGeom>
          </p:spPr>
        </p:pic>
        <p:pic>
          <p:nvPicPr>
            <p:cNvPr id="30" name="Bildobjekt 29"/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08" r="8655"/>
            <a:stretch/>
          </p:blipFill>
          <p:spPr>
            <a:xfrm>
              <a:off x="6357127" y="3856383"/>
              <a:ext cx="930217" cy="861751"/>
            </a:xfrm>
            <a:prstGeom prst="rect">
              <a:avLst/>
            </a:prstGeom>
          </p:spPr>
        </p:pic>
        <p:pic>
          <p:nvPicPr>
            <p:cNvPr id="31" name="Bildobjekt 30"/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077" y="3965710"/>
              <a:ext cx="643096" cy="643096"/>
            </a:xfrm>
            <a:prstGeom prst="rect">
              <a:avLst/>
            </a:prstGeom>
          </p:spPr>
        </p:pic>
        <p:pic>
          <p:nvPicPr>
            <p:cNvPr id="32" name="Bildobjekt 31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3336" y="4336304"/>
              <a:ext cx="1224587" cy="459806"/>
            </a:xfrm>
            <a:prstGeom prst="rect">
              <a:avLst/>
            </a:prstGeom>
          </p:spPr>
        </p:pic>
      </p:grpSp>
      <p:pic>
        <p:nvPicPr>
          <p:cNvPr id="33" name="Bildobjekt 3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624" y="157623"/>
            <a:ext cx="624598" cy="42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705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451976" y="2209800"/>
            <a:ext cx="8265160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2286001"/>
            <a:ext cx="8033800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300"/>
            <a:ext cx="7696200" cy="97155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3406141"/>
            <a:ext cx="7818120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5633"/>
            <a:ext cx="7696200" cy="3928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8" y="2343150"/>
            <a:ext cx="7817599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1828"/>
            <a:ext cx="4040188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350"/>
            <a:ext cx="4572000" cy="39433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560034" y="1129284"/>
            <a:ext cx="2716566" cy="264261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231854"/>
            <a:ext cx="2483254" cy="2425746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8850"/>
            <a:ext cx="2298634" cy="131445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734"/>
            <a:ext cx="2298634" cy="893715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078"/>
            <a:ext cx="7772400" cy="3248673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ctangle 9"/>
          <p:cNvSpPr/>
          <p:nvPr/>
        </p:nvSpPr>
        <p:spPr>
          <a:xfrm>
            <a:off x="685800" y="3714750"/>
            <a:ext cx="7772400" cy="10287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0" y="3771900"/>
            <a:ext cx="7600765" cy="902193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914400" y="4229100"/>
            <a:ext cx="7328514" cy="338772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3806190"/>
            <a:ext cx="7946136" cy="82296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2418"/>
            <a:ext cx="7244736" cy="3012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051"/>
            <a:ext cx="7328514" cy="392282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82296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274320" y="208625"/>
            <a:ext cx="8595360" cy="99441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279647"/>
            <a:ext cx="8380520" cy="83894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-dokument.doc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AECF-A8BB-45FD-99E1-DF2132729F2B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116872"/>
            <a:ext cx="6858000" cy="485993"/>
          </a:xfrm>
        </p:spPr>
        <p:txBody>
          <a:bodyPr>
            <a:normAutofit/>
          </a:bodyPr>
          <a:lstStyle/>
          <a:p>
            <a:r>
              <a:rPr lang="nb-NO" b="1" dirty="0"/>
              <a:t>	</a:t>
            </a:r>
            <a:endParaRPr lang="de-AT" sz="2000" dirty="0"/>
          </a:p>
          <a:p>
            <a:endParaRPr lang="sv-SE" b="1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41" y="107767"/>
            <a:ext cx="1445654" cy="167865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41" y="3602865"/>
            <a:ext cx="1594268" cy="1048484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3853981" y="4742645"/>
            <a:ext cx="5206307" cy="40780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r"/>
            <a:r>
              <a:rPr lang="en-US" sz="1100" dirty="0"/>
              <a:t>The project is funded by the European Union’s Horizon 2020 research and innovation </a:t>
            </a:r>
            <a:r>
              <a:rPr lang="en-US" sz="1100" dirty="0" err="1"/>
              <a:t>programme</a:t>
            </a:r>
            <a:r>
              <a:rPr lang="en-US" sz="1100" dirty="0"/>
              <a:t> 2014-2018, grant agreement No. </a:t>
            </a:r>
            <a:r>
              <a:rPr lang="en-US" sz="1100" dirty="0" err="1"/>
              <a:t>FairTax</a:t>
            </a:r>
            <a:r>
              <a:rPr lang="en-US" sz="1100" dirty="0"/>
              <a:t> 649439</a:t>
            </a:r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283274" y="236624"/>
            <a:ext cx="7580566" cy="286115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GB" sz="3100" b="1" dirty="0"/>
              <a:t>Tax-based own resources for the EU Budget</a:t>
            </a:r>
            <a:br>
              <a:rPr lang="de-AT" sz="4400" b="1" dirty="0"/>
            </a:br>
            <a:endParaRPr lang="de-AT" sz="38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nb-NO" sz="2600" b="1" dirty="0"/>
              <a:t>Margit Schratzenstaller</a:t>
            </a:r>
            <a:endParaRPr lang="nb-NO" sz="2600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nb-NO" sz="2000" dirty="0"/>
              <a:t>Austrian Institute of Economic Research WIFO 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nb-NO" sz="2000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nb-NO" sz="1600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br>
              <a:rPr lang="de-AT" sz="2600" b="1" dirty="0"/>
            </a:br>
            <a:endParaRPr lang="de-AT" sz="34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br>
              <a:rPr lang="de-AT" sz="2600" b="1" dirty="0"/>
            </a:br>
            <a:r>
              <a:rPr lang="de-AT" sz="2800" b="1" dirty="0" err="1"/>
              <a:t>FairTax</a:t>
            </a:r>
            <a:r>
              <a:rPr lang="de-AT" sz="2800" b="1" dirty="0"/>
              <a:t> Stakeholder Event</a:t>
            </a:r>
            <a:br>
              <a:rPr lang="de-AT" sz="2600" b="1" dirty="0"/>
            </a:br>
            <a:br>
              <a:rPr lang="de-AT" sz="2200" b="1" dirty="0"/>
            </a:br>
            <a:r>
              <a:rPr lang="de-AT" sz="2200" dirty="0" err="1"/>
              <a:t>Brussels</a:t>
            </a:r>
            <a:r>
              <a:rPr lang="de-AT" sz="2200" dirty="0"/>
              <a:t>, </a:t>
            </a:r>
            <a:r>
              <a:rPr lang="de-AT" sz="2200" dirty="0" err="1"/>
              <a:t>February</a:t>
            </a:r>
            <a:r>
              <a:rPr lang="de-AT" sz="2200" dirty="0"/>
              <a:t> 19, 2019</a:t>
            </a:r>
            <a:endParaRPr kumimoji="0" lang="de-AT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2160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EC Proposals from may 2018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080655" y="1230051"/>
            <a:ext cx="7931265" cy="1612900"/>
          </a:xfrm>
        </p:spPr>
        <p:txBody>
          <a:bodyPr>
            <a:noAutofit/>
          </a:bodyPr>
          <a:lstStyle/>
          <a:p>
            <a:r>
              <a:rPr lang="en-US" b="1" dirty="0">
                <a:sym typeface="Wingdings"/>
              </a:rPr>
              <a:t>First steps towards tax-based own resources</a:t>
            </a:r>
          </a:p>
          <a:p>
            <a:pPr lvl="1"/>
            <a:r>
              <a:rPr lang="en-US" sz="2200" dirty="0">
                <a:sym typeface="Wingdings"/>
              </a:rPr>
              <a:t>Share of 3% in CCCTB</a:t>
            </a:r>
          </a:p>
          <a:p>
            <a:pPr lvl="1"/>
            <a:r>
              <a:rPr lang="en-US" sz="2200" dirty="0">
                <a:sym typeface="Wingdings"/>
              </a:rPr>
              <a:t>Tax rate of 0.80 € per kilo non-recyclable plastic waste</a:t>
            </a:r>
          </a:p>
          <a:p>
            <a:pPr lvl="1"/>
            <a:r>
              <a:rPr lang="en-US" sz="2200" dirty="0">
                <a:sym typeface="Wingdings"/>
              </a:rPr>
              <a:t>Share of 20% in revenues from auctioning emission trading certificates</a:t>
            </a:r>
          </a:p>
          <a:p>
            <a:pPr marL="411480" lvl="1" indent="0">
              <a:buNone/>
            </a:pPr>
            <a:r>
              <a:rPr lang="en-US" sz="2200" dirty="0">
                <a:sym typeface="Wingdings"/>
              </a:rPr>
              <a:t>=&gt; 12% of overall revenues by 2027 – thus reducing share of national contributions from above 80% to 71%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819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Further research questions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080655" y="709933"/>
            <a:ext cx="7931265" cy="1612900"/>
          </a:xfrm>
        </p:spPr>
        <p:txBody>
          <a:bodyPr>
            <a:noAutofit/>
          </a:bodyPr>
          <a:lstStyle/>
          <a:p>
            <a:endParaRPr lang="en-US" b="1" dirty="0">
              <a:sym typeface="Wingdings"/>
            </a:endParaRPr>
          </a:p>
          <a:p>
            <a:r>
              <a:rPr lang="en-US" b="1" dirty="0">
                <a:sym typeface="Wingdings"/>
              </a:rPr>
              <a:t>What are the determinants of support or opposition of Member States regarding the implementation of tax-based own resources?</a:t>
            </a:r>
          </a:p>
          <a:p>
            <a:r>
              <a:rPr lang="en-US" b="1">
                <a:sym typeface="Wingdings"/>
              </a:rPr>
              <a:t>Analysis of </a:t>
            </a:r>
            <a:r>
              <a:rPr lang="en-US" b="1" dirty="0">
                <a:sym typeface="Wingdings"/>
              </a:rPr>
              <a:t>further options for tax-based own resources contributing to current EU initiatives and strategies</a:t>
            </a:r>
          </a:p>
          <a:p>
            <a:pPr lvl="1"/>
            <a:r>
              <a:rPr lang="en-US" sz="2200" dirty="0">
                <a:sym typeface="Wingdings"/>
              </a:rPr>
              <a:t>Taxes to support a circular economy (plastic tax, resource taxes…)</a:t>
            </a:r>
          </a:p>
          <a:p>
            <a:pPr lvl="1">
              <a:buNone/>
            </a:pPr>
            <a:endParaRPr lang="en-US" sz="2200" b="1" dirty="0">
              <a:solidFill>
                <a:srgbClr val="FF0000"/>
              </a:solidFill>
              <a:sym typeface="Wingdings"/>
            </a:endParaRPr>
          </a:p>
          <a:p>
            <a:pPr lvl="1">
              <a:buNone/>
            </a:pPr>
            <a:endParaRPr lang="en-US" sz="2200" dirty="0">
              <a:sym typeface="Wingding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819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Conclusions </a:t>
            </a:r>
            <a:r>
              <a:rPr lang="en-US"/>
              <a:t>and outlook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294765" y="1160780"/>
            <a:ext cx="7717155" cy="1612900"/>
          </a:xfrm>
        </p:spPr>
        <p:txBody>
          <a:bodyPr>
            <a:noAutofit/>
          </a:bodyPr>
          <a:lstStyle/>
          <a:p>
            <a:r>
              <a:rPr lang="en-US" sz="2000" dirty="0">
                <a:sym typeface="Wingdings"/>
              </a:rPr>
              <a:t>Comprehensive sustainability-orientation of EU budget could be key element to contribute to important European strategies</a:t>
            </a:r>
          </a:p>
          <a:p>
            <a:r>
              <a:rPr lang="en-US" sz="2000" dirty="0">
                <a:sym typeface="Wingdings"/>
              </a:rPr>
              <a:t>TBOR could be implemented within given legal framework</a:t>
            </a:r>
          </a:p>
          <a:p>
            <a:r>
              <a:rPr lang="en-US" sz="2000" dirty="0">
                <a:sym typeface="Wingdings"/>
              </a:rPr>
              <a:t>Use momentum created by current reflections on flaws in E(M)U architecture, future of EU finances, integration scenarios to push radical reforms in EU budget</a:t>
            </a:r>
          </a:p>
          <a:p>
            <a:r>
              <a:rPr lang="en-US" sz="2000" dirty="0">
                <a:sym typeface="Wingdings"/>
              </a:rPr>
              <a:t>Brexit shock – opportunity to fundamentally reform structure of EU budget</a:t>
            </a:r>
          </a:p>
          <a:p>
            <a:r>
              <a:rPr lang="en-US" sz="2000" dirty="0">
                <a:sym typeface="Wingdings"/>
              </a:rPr>
              <a:t>Importance of package deals!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624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059873" y="1098436"/>
            <a:ext cx="7952047" cy="16129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de-AT" sz="1000" dirty="0" err="1"/>
              <a:t>Krenek</a:t>
            </a:r>
            <a:r>
              <a:rPr lang="de-AT" sz="1000" dirty="0"/>
              <a:t>, A., </a:t>
            </a:r>
            <a:r>
              <a:rPr lang="de-AT" sz="1000" dirty="0" err="1"/>
              <a:t>Schratzenstaller</a:t>
            </a:r>
            <a:r>
              <a:rPr lang="de-AT" sz="1000" dirty="0"/>
              <a:t>, M. </a:t>
            </a:r>
            <a:r>
              <a:rPr lang="en-US" sz="1000" dirty="0"/>
              <a:t>2018. A European Net Wealth Tax</a:t>
            </a:r>
            <a:r>
              <a:rPr lang="en-US" sz="1000" dirty="0">
                <a:solidFill>
                  <a:schemeClr val="tx1"/>
                </a:solidFill>
              </a:rPr>
              <a:t>. </a:t>
            </a:r>
            <a:r>
              <a:rPr lang="en-US" sz="1000" dirty="0"/>
              <a:t>WIFO WP 561.</a:t>
            </a:r>
            <a:endParaRPr lang="de-AT" sz="1000" dirty="0"/>
          </a:p>
          <a:p>
            <a:pPr marL="114300" indent="0">
              <a:buNone/>
            </a:pPr>
            <a:r>
              <a:rPr lang="de-AT" sz="1000" dirty="0" err="1"/>
              <a:t>Krenek</a:t>
            </a:r>
            <a:r>
              <a:rPr lang="de-AT" sz="1000" dirty="0"/>
              <a:t>, A., </a:t>
            </a:r>
            <a:r>
              <a:rPr lang="de-AT" sz="1000" dirty="0" err="1"/>
              <a:t>Schratzenstaller</a:t>
            </a:r>
            <a:r>
              <a:rPr lang="de-AT" sz="1000" dirty="0"/>
              <a:t>, M. </a:t>
            </a:r>
            <a:r>
              <a:rPr lang="en-US" sz="1000" dirty="0"/>
              <a:t>2017. Sustainability-oriented tax-based own resources for the European Union: a European carbon-based flight ticket tax. </a:t>
            </a:r>
            <a:r>
              <a:rPr lang="en-US" sz="1000" dirty="0" err="1"/>
              <a:t>Empirica</a:t>
            </a:r>
            <a:r>
              <a:rPr lang="en-US" sz="1000" dirty="0"/>
              <a:t> 44(4): 665-686.</a:t>
            </a:r>
            <a:endParaRPr lang="de-AT" sz="1000" dirty="0"/>
          </a:p>
          <a:p>
            <a:pPr marL="114300" indent="0">
              <a:buNone/>
            </a:pPr>
            <a:r>
              <a:rPr lang="de-AT" sz="1000" dirty="0" err="1"/>
              <a:t>Krenek</a:t>
            </a:r>
            <a:r>
              <a:rPr lang="de-AT" sz="1000" dirty="0"/>
              <a:t>, A., Sommer, M., </a:t>
            </a:r>
            <a:r>
              <a:rPr lang="de-AT" sz="1000" dirty="0" err="1"/>
              <a:t>Schratzenstaller</a:t>
            </a:r>
            <a:r>
              <a:rPr lang="de-AT" sz="1000" dirty="0"/>
              <a:t>, M. 2018. </a:t>
            </a:r>
            <a:r>
              <a:rPr lang="en-US" sz="1000" dirty="0"/>
              <a:t>Sustainability-oriented Future EU Funding: A European Border Carbon Adjustment. </a:t>
            </a:r>
            <a:r>
              <a:rPr lang="en-US" sz="1000" dirty="0" err="1"/>
              <a:t>FairTax</a:t>
            </a:r>
            <a:r>
              <a:rPr lang="en-US" sz="1000" dirty="0"/>
              <a:t> Working Paper 15.</a:t>
            </a:r>
          </a:p>
          <a:p>
            <a:pPr marL="114300" indent="0">
              <a:buNone/>
            </a:pPr>
            <a:r>
              <a:rPr lang="de-AT" sz="1000" dirty="0" err="1"/>
              <a:t>Nerudová</a:t>
            </a:r>
            <a:r>
              <a:rPr lang="de-AT" sz="1000" dirty="0"/>
              <a:t>, D., </a:t>
            </a:r>
            <a:r>
              <a:rPr lang="de-AT" sz="1000" dirty="0" err="1"/>
              <a:t>Dobranschi</a:t>
            </a:r>
            <a:r>
              <a:rPr lang="de-AT" sz="1000" dirty="0"/>
              <a:t>, M., </a:t>
            </a:r>
            <a:r>
              <a:rPr lang="de-AT" sz="1000" dirty="0" err="1"/>
              <a:t>Solilová</a:t>
            </a:r>
            <a:r>
              <a:rPr lang="de-AT" sz="1000" dirty="0"/>
              <a:t>, V., </a:t>
            </a:r>
            <a:r>
              <a:rPr lang="de-AT" sz="1000" dirty="0" err="1"/>
              <a:t>Schratzenstaller</a:t>
            </a:r>
            <a:r>
              <a:rPr lang="de-AT" sz="1000" dirty="0"/>
              <a:t>, M. 2018. </a:t>
            </a:r>
            <a:r>
              <a:rPr lang="en-US" sz="1000" dirty="0"/>
              <a:t>Sustainability-oriented Future EU Funding: A Fuel Tax Surcharge. </a:t>
            </a:r>
            <a:r>
              <a:rPr lang="en-US" sz="1000" dirty="0" err="1"/>
              <a:t>FairTax</a:t>
            </a:r>
            <a:r>
              <a:rPr lang="en-US" sz="1000" dirty="0"/>
              <a:t> Working Paper 21.</a:t>
            </a:r>
            <a:endParaRPr lang="de-AT" sz="1000" dirty="0"/>
          </a:p>
          <a:p>
            <a:pPr marL="114300" indent="0">
              <a:buNone/>
            </a:pPr>
            <a:r>
              <a:rPr lang="de-AT" sz="1000" dirty="0" err="1"/>
              <a:t>Nerudová</a:t>
            </a:r>
            <a:r>
              <a:rPr lang="de-AT" sz="1000" dirty="0"/>
              <a:t>, D., </a:t>
            </a:r>
            <a:r>
              <a:rPr lang="de-AT" sz="1000" dirty="0" err="1"/>
              <a:t>Schratzenstaller</a:t>
            </a:r>
            <a:r>
              <a:rPr lang="de-AT" sz="1000" dirty="0"/>
              <a:t>, M., </a:t>
            </a:r>
            <a:r>
              <a:rPr lang="de-AT" sz="1000" dirty="0" err="1"/>
              <a:t>Solilová</a:t>
            </a:r>
            <a:r>
              <a:rPr lang="de-AT" sz="1000" dirty="0"/>
              <a:t>, V. </a:t>
            </a:r>
            <a:r>
              <a:rPr lang="en-US" sz="1000" dirty="0"/>
              <a:t>2017. The Financial Transactions Tax as Tax-based Own Resource for the EU Budget. </a:t>
            </a:r>
            <a:r>
              <a:rPr lang="en-US" sz="1000" dirty="0" err="1"/>
              <a:t>FairTax</a:t>
            </a:r>
            <a:r>
              <a:rPr lang="en-US" sz="1000" dirty="0"/>
              <a:t> Policy Brief 2.</a:t>
            </a:r>
            <a:endParaRPr lang="de-AT" sz="1000" dirty="0"/>
          </a:p>
          <a:p>
            <a:pPr marL="114300" indent="0">
              <a:buNone/>
            </a:pPr>
            <a:r>
              <a:rPr lang="de-AT" sz="1000" dirty="0" err="1"/>
              <a:t>Nerudová</a:t>
            </a:r>
            <a:r>
              <a:rPr lang="de-AT" sz="1000" dirty="0"/>
              <a:t>, D., </a:t>
            </a:r>
            <a:r>
              <a:rPr lang="de-AT" sz="1000" dirty="0" err="1"/>
              <a:t>Solilová</a:t>
            </a:r>
            <a:r>
              <a:rPr lang="de-AT" sz="1000" dirty="0"/>
              <a:t>, V., </a:t>
            </a:r>
            <a:r>
              <a:rPr lang="de-AT" sz="1000" dirty="0" err="1"/>
              <a:t>Dobranschi</a:t>
            </a:r>
            <a:r>
              <a:rPr lang="de-AT" sz="1000" dirty="0"/>
              <a:t>, M. </a:t>
            </a:r>
            <a:r>
              <a:rPr lang="en-US" sz="1000" dirty="0"/>
              <a:t>2016. Sustainability-oriented Future EU Funding: A C(C)CTB. </a:t>
            </a:r>
            <a:r>
              <a:rPr lang="en-US" sz="1000" dirty="0" err="1"/>
              <a:t>FairTax</a:t>
            </a:r>
            <a:r>
              <a:rPr lang="en-US" sz="1000" dirty="0"/>
              <a:t> Working Paper 4.</a:t>
            </a:r>
          </a:p>
          <a:p>
            <a:pPr marL="114300" indent="0">
              <a:buNone/>
            </a:pPr>
            <a:r>
              <a:rPr lang="en-US" sz="1000" dirty="0" err="1"/>
              <a:t>Schratzenstaller</a:t>
            </a:r>
            <a:r>
              <a:rPr lang="en-US" sz="1000" dirty="0"/>
              <a:t>, M. 2019. Brexit and EU Budget, forthcoming in: </a:t>
            </a:r>
            <a:r>
              <a:rPr lang="en-US" sz="1000" dirty="0" err="1"/>
              <a:t>Zamparini</a:t>
            </a:r>
            <a:r>
              <a:rPr lang="en-US" sz="1000" dirty="0"/>
              <a:t>, L., Villani-</a:t>
            </a:r>
            <a:r>
              <a:rPr lang="en-US" sz="1000" dirty="0" err="1"/>
              <a:t>Lubelli</a:t>
            </a:r>
            <a:r>
              <a:rPr lang="en-US" sz="1000" dirty="0"/>
              <a:t>, U. (eds.), Features and Challenges of the EU Budget: A Multidisciplinary Analysis, Cheltenham: Edward Elgar Publishing.</a:t>
            </a:r>
          </a:p>
          <a:p>
            <a:pPr marL="114300" indent="0">
              <a:buNone/>
            </a:pPr>
            <a:r>
              <a:rPr lang="en-US" sz="1000" dirty="0" err="1"/>
              <a:t>Schratzenstaller</a:t>
            </a:r>
            <a:r>
              <a:rPr lang="en-US" sz="1000" dirty="0"/>
              <a:t>, M. 2018. Tax-based Own Resources as Core Element of a Future-oriented Design of the EU System of Own Resources, </a:t>
            </a:r>
            <a:r>
              <a:rPr lang="en-US" sz="1000" dirty="0" err="1"/>
              <a:t>Intereconomics</a:t>
            </a:r>
            <a:r>
              <a:rPr lang="en-US" sz="1000" dirty="0"/>
              <a:t> 6: 301-306.</a:t>
            </a:r>
            <a:endParaRPr lang="de-AT" sz="1000" dirty="0"/>
          </a:p>
          <a:p>
            <a:pPr marL="114300" indent="0">
              <a:buNone/>
            </a:pPr>
            <a:r>
              <a:rPr lang="de-AT" sz="1000" dirty="0" err="1"/>
              <a:t>Schratzenstaller</a:t>
            </a:r>
            <a:r>
              <a:rPr lang="de-AT" sz="1000" dirty="0"/>
              <a:t>, M. 2018. Ausgaben am europäischen Mehrwert orientieren und mehr Eigenmittelquellen erschließen, Wirtschaftsdienst, 98(6): </a:t>
            </a:r>
            <a:r>
              <a:rPr lang="de-DE" sz="1000" dirty="0"/>
              <a:t>391-394.</a:t>
            </a:r>
          </a:p>
          <a:p>
            <a:pPr marL="114300" indent="0">
              <a:buNone/>
            </a:pPr>
            <a:r>
              <a:rPr lang="de-AT" sz="1000" dirty="0" err="1"/>
              <a:t>Schratzenstaller</a:t>
            </a:r>
            <a:r>
              <a:rPr lang="de-AT" sz="1000" dirty="0"/>
              <a:t>, M. 2017. Defizite im EU-Eigenmittelsystem. Ifo-Schnelldienst, 70(6): 15-15. </a:t>
            </a:r>
          </a:p>
          <a:p>
            <a:pPr marL="114300" indent="0">
              <a:buNone/>
            </a:pPr>
            <a:r>
              <a:rPr lang="en-US" sz="1000" dirty="0" err="1"/>
              <a:t>Schratzenstaller</a:t>
            </a:r>
            <a:r>
              <a:rPr lang="en-US" sz="1000" dirty="0"/>
              <a:t>, M. 2017. The Next Multiannual Financial Framework (MFF). its Structure and the Own Resources. In-depth Analysis on Behalf of the European Commission’s Policy Department for Budgetary Affairs Following the Request of the Committee on Budgets of the European Parliament. Brussels: European Parliament.</a:t>
            </a:r>
          </a:p>
          <a:p>
            <a:pPr marL="114300" indent="0">
              <a:buNone/>
            </a:pPr>
            <a:r>
              <a:rPr lang="de-AT" sz="1000" dirty="0" err="1"/>
              <a:t>Schratzenstaller</a:t>
            </a:r>
            <a:r>
              <a:rPr lang="de-AT" sz="1000" dirty="0"/>
              <a:t>, M., </a:t>
            </a:r>
            <a:r>
              <a:rPr lang="de-AT" sz="1000" dirty="0" err="1"/>
              <a:t>Krenek</a:t>
            </a:r>
            <a:r>
              <a:rPr lang="de-AT" sz="1000" dirty="0"/>
              <a:t>, A., </a:t>
            </a:r>
            <a:r>
              <a:rPr lang="de-AT" sz="1000" dirty="0" err="1"/>
              <a:t>Nerudová</a:t>
            </a:r>
            <a:r>
              <a:rPr lang="de-AT" sz="1000" dirty="0"/>
              <a:t>, D., </a:t>
            </a:r>
            <a:r>
              <a:rPr lang="de-AT" sz="1000" dirty="0" err="1"/>
              <a:t>Dobranschi</a:t>
            </a:r>
            <a:r>
              <a:rPr lang="de-AT" sz="1000" dirty="0"/>
              <a:t>, M. </a:t>
            </a:r>
            <a:r>
              <a:rPr lang="en-GB" sz="1000" dirty="0"/>
              <a:t>2017. EU Taxes for the EU Budget in the Light of Sustainability Orientation – a Survey. </a:t>
            </a:r>
            <a:r>
              <a:rPr lang="en-GB" sz="1000" dirty="0" err="1"/>
              <a:t>Jahrbücher</a:t>
            </a:r>
            <a:r>
              <a:rPr lang="en-GB" sz="1000" dirty="0"/>
              <a:t> </a:t>
            </a:r>
            <a:r>
              <a:rPr lang="en-GB" sz="1000" dirty="0" err="1"/>
              <a:t>für</a:t>
            </a:r>
            <a:r>
              <a:rPr lang="en-GB" sz="1000" dirty="0"/>
              <a:t> </a:t>
            </a:r>
            <a:r>
              <a:rPr lang="en-GB" sz="1000" dirty="0" err="1"/>
              <a:t>Nationalökonomie</a:t>
            </a:r>
            <a:r>
              <a:rPr lang="en-GB" sz="1000" dirty="0"/>
              <a:t> und </a:t>
            </a:r>
            <a:r>
              <a:rPr lang="en-GB" sz="1000" dirty="0" err="1"/>
              <a:t>Statistik</a:t>
            </a:r>
            <a:r>
              <a:rPr lang="en-GB" sz="1000" dirty="0"/>
              <a:t>/Journal of Economics and Statistics. 237(3): 163-189.</a:t>
            </a:r>
            <a:endParaRPr lang="de-AT" sz="1000" dirty="0"/>
          </a:p>
          <a:p>
            <a:endParaRPr lang="de-AT" sz="1000" dirty="0"/>
          </a:p>
          <a:p>
            <a:endParaRPr lang="de-AT" sz="12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946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72355"/>
            <a:ext cx="7299482" cy="531141"/>
          </a:xfrm>
        </p:spPr>
        <p:txBody>
          <a:bodyPr>
            <a:noAutofit/>
          </a:bodyPr>
          <a:lstStyle/>
          <a:p>
            <a:r>
              <a:rPr lang="en-US" sz="2700" dirty="0"/>
              <a:t>Long-term challenges </a:t>
            </a:r>
            <a:r>
              <a:rPr lang="en-US" sz="2700"/>
              <a:t>for </a:t>
            </a:r>
            <a:br>
              <a:rPr lang="en-US" sz="2700"/>
            </a:br>
            <a:r>
              <a:rPr lang="en-US" sz="2700"/>
              <a:t>EU </a:t>
            </a:r>
            <a:r>
              <a:rPr lang="en-US" sz="2700" dirty="0"/>
              <a:t>Budget</a:t>
            </a:r>
            <a:endParaRPr lang="sv-SE" sz="27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406525" y="1314578"/>
            <a:ext cx="7288213" cy="367792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sz="2200" dirty="0"/>
              <a:t>Persisting regional disparities</a:t>
            </a:r>
          </a:p>
          <a:p>
            <a:pPr>
              <a:buFontTx/>
              <a:buChar char="-"/>
            </a:pPr>
            <a:r>
              <a:rPr lang="en-US" sz="2200" dirty="0"/>
              <a:t>Demographic change</a:t>
            </a:r>
          </a:p>
          <a:p>
            <a:pPr>
              <a:buFontTx/>
              <a:buChar char="-"/>
            </a:pPr>
            <a:r>
              <a:rPr lang="en-US" sz="2200" dirty="0"/>
              <a:t>Increasing income and wealth inequality and risk of poverty</a:t>
            </a:r>
          </a:p>
          <a:p>
            <a:pPr>
              <a:buFontTx/>
              <a:buChar char="-"/>
            </a:pPr>
            <a:r>
              <a:rPr lang="en-US" sz="2200" dirty="0"/>
              <a:t>Refugee migration</a:t>
            </a:r>
          </a:p>
          <a:p>
            <a:pPr>
              <a:buFontTx/>
              <a:buChar char="-"/>
            </a:pPr>
            <a:r>
              <a:rPr lang="en-US" sz="2200" dirty="0"/>
              <a:t>(Youth) unemployment</a:t>
            </a:r>
          </a:p>
          <a:p>
            <a:pPr>
              <a:buFontTx/>
              <a:buChar char="-"/>
            </a:pPr>
            <a:r>
              <a:rPr lang="en-US" sz="2200" dirty="0"/>
              <a:t>Recent and imminent enlargement rounds</a:t>
            </a:r>
          </a:p>
          <a:p>
            <a:pPr>
              <a:buFontTx/>
              <a:buChar char="-"/>
            </a:pPr>
            <a:r>
              <a:rPr lang="en-US" sz="2200" dirty="0"/>
              <a:t>Climate change and energy transition</a:t>
            </a:r>
          </a:p>
          <a:p>
            <a:pPr>
              <a:buFontTx/>
              <a:buChar char="-"/>
            </a:pPr>
            <a:r>
              <a:rPr lang="en-US" sz="2200" dirty="0"/>
              <a:t>Technological change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FF0000"/>
                </a:solidFill>
              </a:rPr>
              <a:t>=&gt; Current structure of EU budget not able to cope with these challenges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061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62195"/>
            <a:ext cx="7299482" cy="531141"/>
          </a:xfrm>
        </p:spPr>
        <p:txBody>
          <a:bodyPr>
            <a:noAutofit/>
          </a:bodyPr>
          <a:lstStyle/>
          <a:p>
            <a:r>
              <a:rPr lang="en-US" sz="2700" dirty="0"/>
              <a:t>Lessons to be learned from </a:t>
            </a:r>
            <a:br>
              <a:rPr lang="en-US" sz="2700" dirty="0"/>
            </a:br>
            <a:r>
              <a:rPr lang="en-US" sz="2700" dirty="0" err="1"/>
              <a:t>mff</a:t>
            </a:r>
            <a:r>
              <a:rPr lang="en-US" sz="2700" dirty="0"/>
              <a:t> 2014-2020</a:t>
            </a:r>
            <a:endParaRPr lang="sv-SE" sz="27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406525" y="1291727"/>
            <a:ext cx="7288213" cy="3677920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en-US" sz="2200" dirty="0"/>
              <a:t>MFF 2014-2020 contributes too little to overarching goal of sustainable growth and development</a:t>
            </a:r>
          </a:p>
          <a:p>
            <a:pPr lvl="1">
              <a:buFontTx/>
              <a:buChar char="-"/>
            </a:pPr>
            <a:r>
              <a:rPr lang="en-US" sz="1800" dirty="0"/>
              <a:t>Europe 2020 Strategy</a:t>
            </a:r>
          </a:p>
          <a:p>
            <a:pPr lvl="1">
              <a:buFontTx/>
              <a:buChar char="-"/>
            </a:pPr>
            <a:r>
              <a:rPr lang="en-US" sz="1800" dirty="0"/>
              <a:t>2030 Agenda for Sustainable Development, SDGs</a:t>
            </a:r>
          </a:p>
          <a:p>
            <a:pPr lvl="1">
              <a:buFontTx/>
              <a:buChar char="-"/>
            </a:pPr>
            <a:r>
              <a:rPr lang="en-US" sz="1800" dirty="0"/>
              <a:t>Paris Climate Agreement</a:t>
            </a:r>
          </a:p>
          <a:p>
            <a:pPr lvl="1">
              <a:buFontTx/>
              <a:buChar char="-"/>
            </a:pPr>
            <a:r>
              <a:rPr lang="en-US" sz="1800" dirty="0"/>
              <a:t>Action Plan Circular Economy</a:t>
            </a:r>
          </a:p>
          <a:p>
            <a:pPr lvl="1">
              <a:buFontTx/>
              <a:buChar char="-"/>
            </a:pPr>
            <a:r>
              <a:rPr lang="en-US" sz="1800" dirty="0"/>
              <a:t>Action Plan for Fair and Efficient Corporate Taxation</a:t>
            </a:r>
          </a:p>
          <a:p>
            <a:pPr lvl="1">
              <a:buFontTx/>
              <a:buChar char="-"/>
            </a:pPr>
            <a:r>
              <a:rPr lang="en-US" sz="1800" dirty="0"/>
              <a:t>...</a:t>
            </a:r>
            <a:br>
              <a:rPr lang="en-US" sz="1800" dirty="0"/>
            </a:br>
            <a:endParaRPr lang="en-US" sz="1800" dirty="0"/>
          </a:p>
          <a:p>
            <a:pPr marL="41148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=&gt; Need for reform regarding EU expenditures as well as own resources to finance EU budget!</a:t>
            </a:r>
          </a:p>
          <a:p>
            <a:pPr marL="411480" lvl="1" indent="0">
              <a:buNone/>
            </a:pPr>
            <a:endParaRPr lang="en-US" sz="1800" dirty="0"/>
          </a:p>
          <a:p>
            <a:pPr marL="411480" lvl="1" indent="0">
              <a:buNone/>
            </a:pPr>
            <a:endParaRPr lang="en-US" sz="1800" dirty="0"/>
          </a:p>
          <a:p>
            <a:pPr marL="411480" lvl="1" indent="0">
              <a:buNone/>
            </a:pPr>
            <a:endParaRPr lang="en-US" sz="1800" dirty="0"/>
          </a:p>
          <a:p>
            <a:pPr lvl="1">
              <a:buFontTx/>
              <a:buChar char="-"/>
            </a:pPr>
            <a:endParaRPr lang="en-US" sz="1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4809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Reform of System of OR</a:t>
            </a:r>
            <a:endParaRPr lang="sv-S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3FAB7C-3399-42DA-A785-6A1060D66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383" y="1233060"/>
            <a:ext cx="1043885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31" name="Grafik 1">
            <a:extLst>
              <a:ext uri="{FF2B5EF4-FFF2-40B4-BE49-F238E27FC236}">
                <a16:creationId xmlns:a16="http://schemas.microsoft.com/office/drawing/2014/main" id="{131A2B56-4C76-4E12-B2F0-6D9F7A4EC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84" y="1690260"/>
            <a:ext cx="6629398" cy="345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A81A3F4-9ABA-4F6B-BB32-58E7C77DC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383" y="4614405"/>
            <a:ext cx="104388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de-DE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de-D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Source: European Commission (2018).</a:t>
            </a:r>
            <a:endParaRPr kumimoji="0" lang="en-US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9B50EC1-050C-449A-9E12-7F3453B3F965}"/>
              </a:ext>
            </a:extLst>
          </p:cNvPr>
          <p:cNvSpPr txBox="1"/>
          <p:nvPr/>
        </p:nvSpPr>
        <p:spPr>
          <a:xfrm>
            <a:off x="1683328" y="1239988"/>
            <a:ext cx="7349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/>
              <a:t>Composition</a:t>
            </a:r>
            <a:r>
              <a:rPr lang="de-AT" sz="2000" b="1" dirty="0"/>
              <a:t> </a:t>
            </a:r>
            <a:r>
              <a:rPr lang="de-AT" sz="2000" b="1" dirty="0" err="1"/>
              <a:t>of</a:t>
            </a:r>
            <a:r>
              <a:rPr lang="de-AT" sz="2000" b="1" dirty="0"/>
              <a:t> own </a:t>
            </a:r>
            <a:r>
              <a:rPr lang="de-AT" sz="2000" b="1" dirty="0" err="1"/>
              <a:t>resources</a:t>
            </a:r>
            <a:r>
              <a:rPr lang="de-AT" sz="2000" b="1" dirty="0"/>
              <a:t> in a </a:t>
            </a:r>
            <a:r>
              <a:rPr lang="de-AT" sz="2000" b="1" dirty="0" err="1"/>
              <a:t>long</a:t>
            </a:r>
            <a:r>
              <a:rPr lang="de-AT" sz="2000" b="1" dirty="0"/>
              <a:t>-term </a:t>
            </a:r>
            <a:r>
              <a:rPr lang="de-AT" sz="2000" b="1" dirty="0" err="1"/>
              <a:t>perspective</a:t>
            </a:r>
            <a:endParaRPr lang="de-AT" sz="2000" b="1" dirty="0"/>
          </a:p>
        </p:txBody>
      </p:sp>
    </p:spTree>
    <p:extLst>
      <p:ext uri="{BB962C8B-B14F-4D97-AF65-F5344CB8AC3E}">
        <p14:creationId xmlns:p14="http://schemas.microsoft.com/office/powerpoint/2010/main" val="616167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/>
              <a:t>Reform of System </a:t>
            </a:r>
            <a:r>
              <a:rPr lang="en-US" dirty="0"/>
              <a:t>of OR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073791" y="1172103"/>
            <a:ext cx="7938129" cy="1612900"/>
          </a:xfrm>
        </p:spPr>
        <p:txBody>
          <a:bodyPr>
            <a:noAutofit/>
          </a:bodyPr>
          <a:lstStyle/>
          <a:p>
            <a:r>
              <a:rPr lang="en-US" sz="2000" dirty="0"/>
              <a:t>Existing system of own resources contributes little to European sustainability goals</a:t>
            </a:r>
          </a:p>
          <a:p>
            <a:r>
              <a:rPr lang="en-US" sz="2000" dirty="0">
                <a:sym typeface="Wingdings"/>
              </a:rPr>
              <a:t>Current own resources should be (partially) replaced by sustainability-oriented tax-based own resources (TBOR)</a:t>
            </a:r>
          </a:p>
          <a:p>
            <a:r>
              <a:rPr lang="en-US" sz="2000" dirty="0">
                <a:sym typeface="Wingdings"/>
              </a:rPr>
              <a:t>Candidates: Taxes that cannot be enforced effectively on MS level due to tax competition, tax avoidance, cross-border externalities…</a:t>
            </a:r>
          </a:p>
          <a:p>
            <a:pPr>
              <a:buFont typeface="Symbol"/>
              <a:buChar char="Þ"/>
            </a:pPr>
            <a:r>
              <a:rPr lang="en-US" sz="2000" b="1" dirty="0">
                <a:solidFill>
                  <a:srgbClr val="FF0000"/>
                </a:solidFill>
                <a:sym typeface="Wingdings"/>
              </a:rPr>
              <a:t>Would create space for Member States to cut more harmful taxes (</a:t>
            </a:r>
            <a:r>
              <a:rPr lang="en-US" sz="2000" b="1" dirty="0" err="1">
                <a:solidFill>
                  <a:srgbClr val="FF0000"/>
                </a:solidFill>
                <a:sym typeface="Wingdings"/>
              </a:rPr>
              <a:t>labour</a:t>
            </a:r>
            <a:r>
              <a:rPr lang="en-US" sz="2000" b="1" dirty="0">
                <a:solidFill>
                  <a:srgbClr val="FF0000"/>
                </a:solidFill>
                <a:sym typeface="Wingdings"/>
              </a:rPr>
              <a:t> taxes)</a:t>
            </a:r>
          </a:p>
          <a:p>
            <a:pPr>
              <a:buFont typeface="Symbol"/>
              <a:buChar char="Þ"/>
            </a:pPr>
            <a:r>
              <a:rPr lang="en-US" sz="2000" b="1" dirty="0">
                <a:solidFill>
                  <a:srgbClr val="FF0000"/>
                </a:solidFill>
                <a:sym typeface="Wingdings"/>
              </a:rPr>
              <a:t>Would enable a fiscally neutral, but sustainability-enhancing tax shift at Member State level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396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Candidates for TBOR and potential revenues</a:t>
            </a:r>
            <a:endParaRPr lang="sv-S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6</a:t>
            </a:fld>
            <a:endParaRPr lang="sv-SE"/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C4BEE009-32F8-4D5B-BE83-18CDDB955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185476"/>
              </p:ext>
            </p:extLst>
          </p:nvPr>
        </p:nvGraphicFramePr>
        <p:xfrm>
          <a:off x="1524000" y="1198417"/>
          <a:ext cx="7299482" cy="394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Document" r:id="rId3" imgW="9071966" imgH="5684824" progId="Word.Document.12">
                  <p:embed/>
                </p:oleObj>
              </mc:Choice>
              <mc:Fallback>
                <p:oleObj name="Document" r:id="rId3" imgW="9071966" imgH="5684824" progId="Word.Document.12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98417"/>
                        <a:ext cx="7299482" cy="39411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4733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Sustainability-oriented evaluation criteria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080655" y="1230051"/>
            <a:ext cx="7931265" cy="1612900"/>
          </a:xfrm>
        </p:spPr>
        <p:txBody>
          <a:bodyPr>
            <a:noAutofit/>
          </a:bodyPr>
          <a:lstStyle/>
          <a:p>
            <a:r>
              <a:rPr lang="en-US" sz="2200" b="1" dirty="0">
                <a:sym typeface="Wingdings"/>
              </a:rPr>
              <a:t>Economic sustainability</a:t>
            </a:r>
          </a:p>
          <a:p>
            <a:pPr lvl="1"/>
            <a:r>
              <a:rPr lang="en-US" sz="1900" b="1" dirty="0">
                <a:sym typeface="Wingdings"/>
              </a:rPr>
              <a:t>Growth friendliness, sufficiency/fiscal sustainability </a:t>
            </a:r>
          </a:p>
          <a:p>
            <a:r>
              <a:rPr lang="en-US" sz="2200" b="1" dirty="0">
                <a:sym typeface="Wingdings"/>
              </a:rPr>
              <a:t>Social sustainability</a:t>
            </a:r>
          </a:p>
          <a:p>
            <a:pPr lvl="1"/>
            <a:r>
              <a:rPr lang="en-US" sz="1900" b="1" dirty="0">
                <a:sym typeface="Wingdings"/>
              </a:rPr>
              <a:t>Personal distribution</a:t>
            </a:r>
            <a:endParaRPr lang="en-US" sz="1900" b="1" dirty="0">
              <a:solidFill>
                <a:srgbClr val="FF0000"/>
              </a:solidFill>
              <a:sym typeface="Wingdings"/>
            </a:endParaRPr>
          </a:p>
          <a:p>
            <a:r>
              <a:rPr lang="en-US" sz="2200" b="1" dirty="0">
                <a:sym typeface="Wingdings"/>
              </a:rPr>
              <a:t>Environmental sustainability</a:t>
            </a:r>
          </a:p>
          <a:p>
            <a:r>
              <a:rPr lang="en-US" sz="2200" b="1" dirty="0">
                <a:sym typeface="Wingdings"/>
              </a:rPr>
              <a:t>Institutional sustainability</a:t>
            </a:r>
          </a:p>
          <a:p>
            <a:pPr lvl="1"/>
            <a:r>
              <a:rPr lang="en-US" sz="1900" b="1" dirty="0">
                <a:sym typeface="Wingdings"/>
              </a:rPr>
              <a:t>Short-term revenue stability, non-</a:t>
            </a:r>
            <a:r>
              <a:rPr lang="en-US" sz="1900" b="1" dirty="0" err="1">
                <a:sym typeface="Wingdings"/>
              </a:rPr>
              <a:t>attributability</a:t>
            </a:r>
            <a:r>
              <a:rPr lang="en-US" sz="1900" b="1" dirty="0">
                <a:sym typeface="Wingdings"/>
              </a:rPr>
              <a:t> of revenues to individual Member States, fair distribution of tax burden across Member States, contribution to tax harmonization, non-interference with Member States’ tax systems, visibility</a:t>
            </a:r>
            <a:endParaRPr lang="en-US" sz="1900" dirty="0">
              <a:sym typeface="Wingding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623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evaluation of candidates for Tax-Based Own Resources</a:t>
            </a:r>
            <a:endParaRPr lang="sv-S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17CB682-801F-4711-A60D-E2F0600636D0}"/>
              </a:ext>
            </a:extLst>
          </p:cNvPr>
          <p:cNvSpPr/>
          <p:nvPr/>
        </p:nvSpPr>
        <p:spPr>
          <a:xfrm>
            <a:off x="1417424" y="4368969"/>
            <a:ext cx="7108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/>
              <a:t>+ positive contribution; – negative contribution; – 0 neutral; ? unclear/not known.</a:t>
            </a:r>
            <a:br>
              <a:rPr lang="en-US" sz="800" b="1" dirty="0"/>
            </a:br>
            <a:endParaRPr lang="en-US" sz="800" b="1" dirty="0"/>
          </a:p>
        </p:txBody>
      </p:sp>
      <p:graphicFrame>
        <p:nvGraphicFramePr>
          <p:cNvPr id="14" name="Inhaltsplatzhalter 13">
            <a:extLst>
              <a:ext uri="{FF2B5EF4-FFF2-40B4-BE49-F238E27FC236}">
                <a16:creationId xmlns:a16="http://schemas.microsoft.com/office/drawing/2014/main" id="{4F287066-6F45-4332-A781-00D1A9382823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12892393"/>
              </p:ext>
            </p:extLst>
          </p:nvPr>
        </p:nvGraphicFramePr>
        <p:xfrm>
          <a:off x="1406525" y="1384300"/>
          <a:ext cx="72882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02">
                  <a:extLst>
                    <a:ext uri="{9D8B030D-6E8A-4147-A177-3AD203B41FA5}">
                      <a16:colId xmlns:a16="http://schemas.microsoft.com/office/drawing/2014/main" val="993289545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2180636258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3963170381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2702991734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988113048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3186961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Potential tax-based own resource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growth friendliness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sufficiency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personal distribution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sustainability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</a:t>
                      </a:r>
                      <a:r>
                        <a:rPr lang="en-US" sz="80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attributability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60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Carbon-based flight ticket tax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138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Border carbon adjustment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41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Supplement to national fuel tax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583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 wealth tax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de-AT" sz="11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11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FTT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79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CCCTB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+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0 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11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756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700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395200" y="482515"/>
            <a:ext cx="7299482" cy="531141"/>
          </a:xfrm>
        </p:spPr>
        <p:txBody>
          <a:bodyPr>
            <a:normAutofit fontScale="90000"/>
          </a:bodyPr>
          <a:lstStyle/>
          <a:p>
            <a:r>
              <a:rPr lang="en-US" dirty="0"/>
              <a:t>evaluation of candidates for Tax-Based Own Resources</a:t>
            </a:r>
            <a:endParaRPr lang="sv-S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17CB682-801F-4711-A60D-E2F0600636D0}"/>
              </a:ext>
            </a:extLst>
          </p:cNvPr>
          <p:cNvSpPr/>
          <p:nvPr/>
        </p:nvSpPr>
        <p:spPr>
          <a:xfrm>
            <a:off x="1417424" y="4368969"/>
            <a:ext cx="71088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/>
              <a:t>+ positive contribution; – negative contribution; – 0 neutral; ? unclear/not known.</a:t>
            </a:r>
            <a:br>
              <a:rPr lang="en-US" sz="800" b="1" dirty="0"/>
            </a:br>
            <a:br>
              <a:rPr lang="en-US" sz="800" b="1" dirty="0"/>
            </a:br>
            <a:endParaRPr lang="en-US" sz="800" b="1" dirty="0"/>
          </a:p>
        </p:txBody>
      </p:sp>
      <p:graphicFrame>
        <p:nvGraphicFramePr>
          <p:cNvPr id="14" name="Inhaltsplatzhalter 13">
            <a:extLst>
              <a:ext uri="{FF2B5EF4-FFF2-40B4-BE49-F238E27FC236}">
                <a16:creationId xmlns:a16="http://schemas.microsoft.com/office/drawing/2014/main" id="{4F287066-6F45-4332-A781-00D1A9382823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80283637"/>
              </p:ext>
            </p:extLst>
          </p:nvPr>
        </p:nvGraphicFramePr>
        <p:xfrm>
          <a:off x="1406525" y="1384300"/>
          <a:ext cx="72882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02">
                  <a:extLst>
                    <a:ext uri="{9D8B030D-6E8A-4147-A177-3AD203B41FA5}">
                      <a16:colId xmlns:a16="http://schemas.microsoft.com/office/drawing/2014/main" val="993289545"/>
                    </a:ext>
                  </a:extLst>
                </a:gridCol>
                <a:gridCol w="1207823">
                  <a:extLst>
                    <a:ext uri="{9D8B030D-6E8A-4147-A177-3AD203B41FA5}">
                      <a16:colId xmlns:a16="http://schemas.microsoft.com/office/drawing/2014/main" val="2180636258"/>
                    </a:ext>
                  </a:extLst>
                </a:gridCol>
                <a:gridCol w="1221581">
                  <a:extLst>
                    <a:ext uri="{9D8B030D-6E8A-4147-A177-3AD203B41FA5}">
                      <a16:colId xmlns:a16="http://schemas.microsoft.com/office/drawing/2014/main" val="3963170381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2702991734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988113048"/>
                    </a:ext>
                  </a:extLst>
                </a:gridCol>
                <a:gridCol w="1214702">
                  <a:extLst>
                    <a:ext uri="{9D8B030D-6E8A-4147-A177-3AD203B41FA5}">
                      <a16:colId xmlns:a16="http://schemas.microsoft.com/office/drawing/2014/main" val="3186961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Potential tax-based own resource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short-term revenue stability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tax harmonization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non-interference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contribution to EU strategies</a:t>
                      </a:r>
                      <a:endParaRPr lang="de-AT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60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Carbon-based flight ticket tax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(+)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138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Border carbon adjustment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41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Supplement to national fuel tax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583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 wealth tax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FTT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79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CCCTB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de-AT" sz="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756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986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ke">
  <a:themeElements>
    <a:clrScheme name="Apothek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k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k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042563B34E384C9AD08762D033983B" ma:contentTypeVersion="2" ma:contentTypeDescription="Create a new document." ma:contentTypeScope="" ma:versionID="c93498442e595a4c4de8cbe5988f8881">
  <xsd:schema xmlns:xsd="http://www.w3.org/2001/XMLSchema" xmlns:xs="http://www.w3.org/2001/XMLSchema" xmlns:p="http://schemas.microsoft.com/office/2006/metadata/properties" xmlns:ns2="7b835072-c1b2-42e1-9ab7-eacbcd1f30dc" targetNamespace="http://schemas.microsoft.com/office/2006/metadata/properties" ma:root="true" ma:fieldsID="99bff79d56f9b62bc4165519d27ca1b3" ns2:_="">
    <xsd:import namespace="7b835072-c1b2-42e1-9ab7-eacbcd1f30d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5072-c1b2-42e1-9ab7-eacbcd1f30d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17C478-B153-454B-9AB3-B86CB487651F}">
  <ds:schemaRefs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7b835072-c1b2-42e1-9ab7-eacbcd1f30d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ABEF8ED-78B2-4580-9842-E8F032E70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835072-c1b2-42e1-9ab7-eacbcd1f30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5AFB7E-6EE0-470A-9ACC-C57AD30B73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0</TotalTime>
  <Words>1034</Words>
  <Application>Microsoft Macintosh PowerPoint</Application>
  <PresentationFormat>Bildspel på skärmen (16:9)</PresentationFormat>
  <Paragraphs>182</Paragraphs>
  <Slides>13</Slides>
  <Notes>1</Notes>
  <HiddenSlides>0</HiddenSlides>
  <MMClips>0</MMClips>
  <ScaleCrop>false</ScaleCrop>
  <HeadingPairs>
    <vt:vector size="8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Arial</vt:lpstr>
      <vt:lpstr>Book Antiqua</vt:lpstr>
      <vt:lpstr>Calibri</vt:lpstr>
      <vt:lpstr>Century Gothic</vt:lpstr>
      <vt:lpstr>Symbol</vt:lpstr>
      <vt:lpstr>Verdana</vt:lpstr>
      <vt:lpstr>Apotheke</vt:lpstr>
      <vt:lpstr>Document</vt:lpstr>
      <vt:lpstr>PowerPoint-presentation</vt:lpstr>
      <vt:lpstr>Long-term challenges for  EU Budget</vt:lpstr>
      <vt:lpstr>Lessons to be learned from  mff 2014-2020</vt:lpstr>
      <vt:lpstr>Reform of System of OR</vt:lpstr>
      <vt:lpstr>Reform of System of OR</vt:lpstr>
      <vt:lpstr>Candidates for TBOR and potential revenues</vt:lpstr>
      <vt:lpstr>Sustainability-oriented evaluation criteria</vt:lpstr>
      <vt:lpstr>evaluation of candidates for Tax-Based Own Resources</vt:lpstr>
      <vt:lpstr>evaluation of candidates for Tax-Based Own Resources</vt:lpstr>
      <vt:lpstr>EC Proposals from may 2018</vt:lpstr>
      <vt:lpstr>Further research questions</vt:lpstr>
      <vt:lpstr>Conclusions and outlook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Sonja Nordström</dc:creator>
  <cp:lastModifiedBy>Elin Andersson</cp:lastModifiedBy>
  <cp:revision>251</cp:revision>
  <cp:lastPrinted>2019-02-15T10:48:47Z</cp:lastPrinted>
  <dcterms:created xsi:type="dcterms:W3CDTF">2016-03-09T12:00:44Z</dcterms:created>
  <dcterms:modified xsi:type="dcterms:W3CDTF">2019-03-18T09:33:34Z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0x0101008C042563B34E384C9AD08762D033983B</vt:lpwstr>
  </property>
</Properties>
</file>