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5"/>
  </p:notesMasterIdLst>
  <p:sldIdLst>
    <p:sldId id="275" r:id="rId5"/>
    <p:sldId id="277" r:id="rId6"/>
    <p:sldId id="325" r:id="rId7"/>
    <p:sldId id="334" r:id="rId8"/>
    <p:sldId id="331" r:id="rId9"/>
    <p:sldId id="298" r:id="rId10"/>
    <p:sldId id="304" r:id="rId11"/>
    <p:sldId id="321" r:id="rId12"/>
    <p:sldId id="332" r:id="rId13"/>
    <p:sldId id="330" r:id="rId14"/>
  </p:sldIdLst>
  <p:sldSz cx="9144000" cy="5143500" type="screen16x9"/>
  <p:notesSz cx="6797675" cy="9928225"/>
  <p:defaultTextStyle>
    <a:defPPr>
      <a:defRPr lang="sv-S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a" initials="D" lastIdx="4" clrIdx="0"/>
  <p:cmAuthor id="1" name="schratz" initials="s" lastIdx="3" clrIdx="1"/>
  <p:cmAuthor id="2" name="Q3.90" initials="Q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B976"/>
    <a:srgbClr val="E8CF57"/>
    <a:srgbClr val="E46C50"/>
    <a:srgbClr val="93C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 autoAdjust="0"/>
  </p:normalViewPr>
  <p:slideViewPr>
    <p:cSldViewPr snapToGrid="0" snapToObjects="1">
      <p:cViewPr varScale="1">
        <p:scale>
          <a:sx n="171" d="100"/>
          <a:sy n="171" d="100"/>
        </p:scale>
        <p:origin x="504" y="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41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34FBE-DC97-45A1-AEDA-CCCBF5DCDDC3}" type="datetimeFigureOut">
              <a:rPr lang="de-AT" smtClean="0"/>
              <a:pPr/>
              <a:t>18.03.19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848E08-F6D7-4C6D-8C51-B0A2C291FA99}" type="slidenum">
              <a:rPr lang="de-AT" smtClean="0"/>
              <a:pPr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824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F9D7A-7065-48BF-AFA2-BFDE0312342D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5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74" y="677407"/>
            <a:ext cx="7621451" cy="2709849"/>
          </a:xfrm>
          <a:prstGeom prst="rect">
            <a:avLst/>
          </a:prstGeom>
        </p:spPr>
      </p:pic>
      <p:grpSp>
        <p:nvGrpSpPr>
          <p:cNvPr id="20" name="Grupp 19"/>
          <p:cNvGrpSpPr/>
          <p:nvPr userDrawn="1"/>
        </p:nvGrpSpPr>
        <p:grpSpPr>
          <a:xfrm>
            <a:off x="506077" y="3856383"/>
            <a:ext cx="8136991" cy="939727"/>
            <a:chOff x="506077" y="3856383"/>
            <a:chExt cx="8136991" cy="939727"/>
          </a:xfrm>
        </p:grpSpPr>
        <p:pic>
          <p:nvPicPr>
            <p:cNvPr id="22" name="Bildobjekt 2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8126" y="3993638"/>
              <a:ext cx="1224942" cy="258409"/>
            </a:xfrm>
            <a:prstGeom prst="rect">
              <a:avLst/>
            </a:prstGeom>
          </p:spPr>
        </p:pic>
        <p:pic>
          <p:nvPicPr>
            <p:cNvPr id="23" name="Bildobjekt 22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0221" y="3958975"/>
              <a:ext cx="344979" cy="643096"/>
            </a:xfrm>
            <a:prstGeom prst="rect">
              <a:avLst/>
            </a:prstGeom>
          </p:spPr>
        </p:pic>
        <p:pic>
          <p:nvPicPr>
            <p:cNvPr id="24" name="Bildobjekt 23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6248" y="4328866"/>
              <a:ext cx="1106657" cy="273206"/>
            </a:xfrm>
            <a:prstGeom prst="rect">
              <a:avLst/>
            </a:prstGeom>
          </p:spPr>
        </p:pic>
        <p:pic>
          <p:nvPicPr>
            <p:cNvPr id="25" name="Bildobjekt 24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6248" y="3958976"/>
              <a:ext cx="1096408" cy="276663"/>
            </a:xfrm>
            <a:prstGeom prst="rect">
              <a:avLst/>
            </a:prstGeom>
          </p:spPr>
        </p:pic>
        <p:pic>
          <p:nvPicPr>
            <p:cNvPr id="26" name="Bildobjekt 25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93952" y="3958975"/>
              <a:ext cx="857461" cy="643096"/>
            </a:xfrm>
            <a:prstGeom prst="rect">
              <a:avLst/>
            </a:prstGeom>
          </p:spPr>
        </p:pic>
        <p:pic>
          <p:nvPicPr>
            <p:cNvPr id="27" name="Bildobjekt 26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2711" y="3958975"/>
              <a:ext cx="829179" cy="643096"/>
            </a:xfrm>
            <a:prstGeom prst="rect">
              <a:avLst/>
            </a:prstGeom>
          </p:spPr>
        </p:pic>
        <p:pic>
          <p:nvPicPr>
            <p:cNvPr id="28" name="Bildobjekt 27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7883" y="3934438"/>
              <a:ext cx="1283252" cy="394429"/>
            </a:xfrm>
            <a:prstGeom prst="rect">
              <a:avLst/>
            </a:prstGeom>
          </p:spPr>
        </p:pic>
        <p:pic>
          <p:nvPicPr>
            <p:cNvPr id="29" name="Bildobjekt 28"/>
            <p:cNvPicPr>
              <a:picLocks noChangeAspect="1"/>
            </p:cNvPicPr>
            <p:nvPr userDrawn="1"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3346"/>
            <a:stretch/>
          </p:blipFill>
          <p:spPr>
            <a:xfrm>
              <a:off x="4963188" y="4395309"/>
              <a:ext cx="1284879" cy="206762"/>
            </a:xfrm>
            <a:prstGeom prst="rect">
              <a:avLst/>
            </a:prstGeom>
          </p:spPr>
        </p:pic>
        <p:pic>
          <p:nvPicPr>
            <p:cNvPr id="30" name="Bildobjekt 29"/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508" r="8655"/>
            <a:stretch/>
          </p:blipFill>
          <p:spPr>
            <a:xfrm>
              <a:off x="6357127" y="3856383"/>
              <a:ext cx="930217" cy="861751"/>
            </a:xfrm>
            <a:prstGeom prst="rect">
              <a:avLst/>
            </a:prstGeom>
          </p:spPr>
        </p:pic>
        <p:pic>
          <p:nvPicPr>
            <p:cNvPr id="31" name="Bildobjekt 30"/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077" y="3965710"/>
              <a:ext cx="643096" cy="643096"/>
            </a:xfrm>
            <a:prstGeom prst="rect">
              <a:avLst/>
            </a:prstGeom>
          </p:spPr>
        </p:pic>
        <p:pic>
          <p:nvPicPr>
            <p:cNvPr id="32" name="Bildobjekt 31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13336" y="4336304"/>
              <a:ext cx="1224587" cy="459806"/>
            </a:xfrm>
            <a:prstGeom prst="rect">
              <a:avLst/>
            </a:prstGeom>
          </p:spPr>
        </p:pic>
      </p:grpSp>
      <p:pic>
        <p:nvPicPr>
          <p:cNvPr id="33" name="Bildobjekt 32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624" y="157623"/>
            <a:ext cx="624598" cy="42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7055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1206062" cy="5143500"/>
          </a:xfrm>
          <a:prstGeom prst="rect">
            <a:avLst/>
          </a:prstGeom>
          <a:solidFill>
            <a:srgbClr val="A9B97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96" y="162330"/>
            <a:ext cx="883254" cy="1032029"/>
          </a:xfrm>
          <a:prstGeom prst="rect">
            <a:avLst/>
          </a:prstGeom>
        </p:spPr>
      </p:pic>
      <p:sp>
        <p:nvSpPr>
          <p:cNvPr id="12" name="Rubrik 1"/>
          <p:cNvSpPr>
            <a:spLocks noGrp="1"/>
          </p:cNvSpPr>
          <p:nvPr>
            <p:ph type="title" hasCustomPrompt="1"/>
          </p:nvPr>
        </p:nvSpPr>
        <p:spPr>
          <a:xfrm>
            <a:off x="1395200" y="594275"/>
            <a:ext cx="7299482" cy="531141"/>
          </a:xfrm>
        </p:spPr>
        <p:txBody>
          <a:bodyPr>
            <a:normAutofit/>
          </a:bodyPr>
          <a:lstStyle>
            <a:lvl1pPr>
              <a:defRPr sz="3200" b="1" i="0" baseline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sv-SE" dirty="0"/>
              <a:t>Huvudrubrik 32p</a:t>
            </a:r>
          </a:p>
        </p:txBody>
      </p:sp>
      <p:sp>
        <p:nvSpPr>
          <p:cNvPr id="16" name="Platshållare för innehåll 16"/>
          <p:cNvSpPr>
            <a:spLocks noGrp="1"/>
          </p:cNvSpPr>
          <p:nvPr>
            <p:ph sz="quarter" idx="10"/>
          </p:nvPr>
        </p:nvSpPr>
        <p:spPr>
          <a:xfrm>
            <a:off x="1406525" y="1384300"/>
            <a:ext cx="7288213" cy="3013075"/>
          </a:xfrm>
        </p:spPr>
        <p:txBody>
          <a:bodyPr/>
          <a:lstStyle>
            <a:lvl1pPr>
              <a:defRPr>
                <a:latin typeface="Verdana" charset="0"/>
                <a:ea typeface="Verdana" charset="0"/>
                <a:cs typeface="Verdana" charset="0"/>
              </a:defRPr>
            </a:lvl1pPr>
            <a:lvl2pPr>
              <a:defRPr>
                <a:latin typeface="Verdana" charset="0"/>
                <a:ea typeface="Verdana" charset="0"/>
                <a:cs typeface="Verdana" charset="0"/>
              </a:defRPr>
            </a:lvl2pPr>
            <a:lvl3pPr>
              <a:defRPr>
                <a:latin typeface="Verdana" charset="0"/>
                <a:ea typeface="Verdana" charset="0"/>
                <a:cs typeface="Verdana" charset="0"/>
              </a:defRPr>
            </a:lvl3pPr>
            <a:lvl4pPr>
              <a:defRPr>
                <a:latin typeface="Verdana" charset="0"/>
                <a:ea typeface="Verdana" charset="0"/>
                <a:cs typeface="Verdana" charset="0"/>
              </a:defRPr>
            </a:lvl4pPr>
            <a:lvl5pPr>
              <a:defRPr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32" y="3919497"/>
            <a:ext cx="624598" cy="424198"/>
          </a:xfrm>
          <a:prstGeom prst="rect">
            <a:avLst/>
          </a:prstGeom>
        </p:spPr>
      </p:pic>
      <p:sp>
        <p:nvSpPr>
          <p:cNvPr id="11" name="Rektangel 10"/>
          <p:cNvSpPr/>
          <p:nvPr userDrawn="1"/>
        </p:nvSpPr>
        <p:spPr>
          <a:xfrm>
            <a:off x="15768" y="4376726"/>
            <a:ext cx="12612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The Fair Tax project is funded by the European Union’s Horizon 2020 research and innovation </a:t>
            </a:r>
            <a:r>
              <a:rPr lang="en-US" sz="600" dirty="0" err="1">
                <a:latin typeface="Verdana" charset="0"/>
                <a:ea typeface="Verdana" charset="0"/>
                <a:cs typeface="Verdana" charset="0"/>
              </a:rPr>
              <a:t>programme</a:t>
            </a:r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 2014-2018, grant agreement No </a:t>
            </a:r>
            <a:r>
              <a:rPr lang="en-US" sz="600" dirty="0" err="1">
                <a:latin typeface="Verdana" charset="0"/>
                <a:ea typeface="Verdana" charset="0"/>
                <a:cs typeface="Verdana" charset="0"/>
              </a:rPr>
              <a:t>FairTax</a:t>
            </a:r>
            <a:r>
              <a:rPr lang="en-US" sz="600" dirty="0">
                <a:latin typeface="Verdana" charset="0"/>
                <a:ea typeface="Verdana" charset="0"/>
                <a:cs typeface="Verdana" charset="0"/>
              </a:rPr>
              <a:t> 649439</a:t>
            </a:r>
            <a:endParaRPr lang="sv-SE" sz="6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247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72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pos="8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AECF-A8BB-45FD-99E1-DF2132729F2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54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1E8ED-6887-5146-8749-61099E86CDC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29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Veronika.solilova@mendelu.cz" TargetMode="External"/><Relationship Id="rId2" Type="http://schemas.openxmlformats.org/officeDocument/2006/relationships/hyperlink" Target="mailto:danuse.nerudova@mendelu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116872"/>
            <a:ext cx="6858000" cy="485993"/>
          </a:xfrm>
        </p:spPr>
        <p:txBody>
          <a:bodyPr>
            <a:normAutofit/>
          </a:bodyPr>
          <a:lstStyle/>
          <a:p>
            <a:r>
              <a:rPr lang="nb-NO" b="1" dirty="0"/>
              <a:t>	</a:t>
            </a:r>
            <a:endParaRPr lang="de-AT" sz="2000" dirty="0"/>
          </a:p>
          <a:p>
            <a:endParaRPr lang="sv-SE" b="1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41" y="107767"/>
            <a:ext cx="1445654" cy="167865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41" y="3602865"/>
            <a:ext cx="1594268" cy="1048484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4572001" y="4742645"/>
            <a:ext cx="4488287" cy="407804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r"/>
            <a:r>
              <a:rPr lang="en-US" sz="1100" dirty="0"/>
              <a:t>The project is funded by the European Union’s Horizon 2020 research and innovation </a:t>
            </a:r>
            <a:r>
              <a:rPr lang="en-US" sz="1100" dirty="0" err="1"/>
              <a:t>programme</a:t>
            </a:r>
            <a:r>
              <a:rPr lang="en-US" sz="1100" dirty="0"/>
              <a:t> 2014-2018, grant agreement No. </a:t>
            </a:r>
            <a:r>
              <a:rPr lang="en-US" sz="1100" dirty="0" err="1"/>
              <a:t>FairTax</a:t>
            </a:r>
            <a:r>
              <a:rPr lang="en-US" sz="1100" dirty="0"/>
              <a:t> 649439</a:t>
            </a:r>
          </a:p>
        </p:txBody>
      </p:sp>
      <p:sp>
        <p:nvSpPr>
          <p:cNvPr id="11" name="Titel 1"/>
          <p:cNvSpPr txBox="1">
            <a:spLocks/>
          </p:cNvSpPr>
          <p:nvPr/>
        </p:nvSpPr>
        <p:spPr>
          <a:xfrm>
            <a:off x="892874" y="107767"/>
            <a:ext cx="7580566" cy="33964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cs-CZ" sz="2800" b="1" dirty="0"/>
              <a:t>REPORT ON BREXIT AND ITS IMPACT 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cs-CZ" sz="2800" b="1" dirty="0"/>
              <a:t>ON THE TAX-BASE SHARING </a:t>
            </a:r>
          </a:p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cs-CZ" sz="2800" b="1" dirty="0"/>
              <a:t>MECHANISM UNDER A CCCTB</a:t>
            </a:r>
            <a:endParaRPr lang="de-AT" sz="28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cs-CZ" sz="2600" b="1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nb-NO" sz="2600" b="1" dirty="0"/>
              <a:t>Danu</a:t>
            </a:r>
            <a:r>
              <a:rPr lang="cs-CZ" sz="2600" b="1" dirty="0"/>
              <a:t>š</a:t>
            </a:r>
            <a:r>
              <a:rPr lang="nb-NO" sz="2600" b="1" dirty="0"/>
              <a:t>e Nerudová</a:t>
            </a:r>
            <a:r>
              <a:rPr lang="cs-CZ" sz="2600" b="1" dirty="0"/>
              <a:t>, Veronika Solilová</a:t>
            </a:r>
            <a:endParaRPr lang="nb-NO" sz="2600" dirty="0"/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nb-NO" sz="2000" dirty="0"/>
              <a:t>Mendel University Brno 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nb-NO" sz="1600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AECF-A8BB-45FD-99E1-DF2132729F2B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2160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en-US" sz="2800" dirty="0"/>
              <a:t>Thank you for your attention!</a:t>
            </a:r>
          </a:p>
          <a:p>
            <a:pPr marL="0" indent="0" algn="ctr">
              <a:buNone/>
            </a:pPr>
            <a:endParaRPr lang="cs-CZ" sz="1600" b="1" dirty="0"/>
          </a:p>
          <a:p>
            <a:pPr marL="0" indent="0" algn="ctr">
              <a:buNone/>
            </a:pPr>
            <a:r>
              <a:rPr lang="cs-CZ" sz="1600" dirty="0">
                <a:hlinkClick r:id="rId2"/>
              </a:rPr>
              <a:t>danuse.nerudova@mendelu.cz</a:t>
            </a:r>
            <a:endParaRPr lang="cs-CZ" sz="1600" dirty="0"/>
          </a:p>
          <a:p>
            <a:pPr marL="0" indent="0" algn="ctr">
              <a:buNone/>
            </a:pPr>
            <a:r>
              <a:rPr lang="cs-CZ" sz="1600" dirty="0">
                <a:hlinkClick r:id="rId3"/>
              </a:rPr>
              <a:t>veronika.solilova@mendelu.cz</a:t>
            </a:r>
            <a:endParaRPr lang="cs-CZ" sz="1600" dirty="0"/>
          </a:p>
          <a:p>
            <a:pPr marL="0" indent="0" algn="ctr">
              <a:buNone/>
            </a:pPr>
            <a:endParaRPr lang="cs-CZ" sz="16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290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aim of the research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1406525" y="1301262"/>
            <a:ext cx="7288213" cy="33399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 research:</a:t>
            </a:r>
          </a:p>
          <a:p>
            <a:pPr>
              <a:buFontTx/>
              <a:buChar char="-"/>
            </a:pPr>
            <a:r>
              <a:rPr lang="en-US" dirty="0"/>
              <a:t>the impacts of Brexit on the tax-base sharing mechanism under the CCCTB </a:t>
            </a:r>
          </a:p>
          <a:p>
            <a:pPr>
              <a:buFontTx/>
              <a:buChar char="-"/>
            </a:pPr>
            <a:r>
              <a:rPr lang="en-US" dirty="0"/>
              <a:t>taking into account:</a:t>
            </a:r>
          </a:p>
          <a:p>
            <a:pPr lvl="1">
              <a:buFontTx/>
              <a:buChar char="-"/>
            </a:pPr>
            <a:r>
              <a:rPr lang="en-US" b="1" dirty="0"/>
              <a:t>a decrease in the threshold of the mandatory application</a:t>
            </a:r>
          </a:p>
          <a:p>
            <a:pPr lvl="1">
              <a:buFontTx/>
              <a:buChar char="-"/>
            </a:pPr>
            <a:r>
              <a:rPr lang="en-US" b="1" dirty="0"/>
              <a:t>taking into account changes in behavior of economic subjects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253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5199" y="162275"/>
            <a:ext cx="7598675" cy="531141"/>
          </a:xfrm>
        </p:spPr>
        <p:txBody>
          <a:bodyPr>
            <a:normAutofit/>
          </a:bodyPr>
          <a:lstStyle/>
          <a:p>
            <a:r>
              <a:rPr lang="en-GB" dirty="0"/>
              <a:t>Methodology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406525" y="693416"/>
            <a:ext cx="7288213" cy="4199306"/>
          </a:xfrm>
        </p:spPr>
        <p:txBody>
          <a:bodyPr>
            <a:normAutofit fontScale="92500"/>
          </a:bodyPr>
          <a:lstStyle/>
          <a:p>
            <a:r>
              <a:rPr lang="cs-CZ" dirty="0"/>
              <a:t>t</a:t>
            </a:r>
            <a:r>
              <a:rPr lang="en-US" dirty="0"/>
              <a:t>he effects Brexit were researched:</a:t>
            </a:r>
          </a:p>
          <a:p>
            <a:pPr lvl="1"/>
            <a:r>
              <a:rPr lang="en-US" dirty="0"/>
              <a:t>for the eligible entities with the </a:t>
            </a:r>
            <a:r>
              <a:rPr lang="en-US" b="1" dirty="0"/>
              <a:t>threshold of EUR 750 mil</a:t>
            </a:r>
          </a:p>
          <a:p>
            <a:pPr lvl="1"/>
            <a:r>
              <a:rPr lang="en-US" dirty="0"/>
              <a:t>for the eligible entities with the </a:t>
            </a:r>
            <a:r>
              <a:rPr lang="en-US" b="1" dirty="0"/>
              <a:t>threshold of EUR 40 mil</a:t>
            </a:r>
          </a:p>
          <a:p>
            <a:pPr lvl="1"/>
            <a:r>
              <a:rPr lang="en-US" dirty="0"/>
              <a:t>for all eligible entities i.e. </a:t>
            </a:r>
            <a:r>
              <a:rPr lang="en-US" b="1" dirty="0"/>
              <a:t>threshold is zero</a:t>
            </a:r>
          </a:p>
          <a:p>
            <a:r>
              <a:rPr lang="cs-CZ" b="1" dirty="0" err="1"/>
              <a:t>due</a:t>
            </a:r>
            <a:r>
              <a:rPr lang="cs-CZ" b="1" dirty="0"/>
              <a:t> to </a:t>
            </a:r>
            <a:r>
              <a:rPr lang="cs-CZ" b="1" dirty="0" err="1"/>
              <a:t>Brexit</a:t>
            </a:r>
            <a:r>
              <a:rPr lang="cs-CZ" b="1" dirty="0"/>
              <a:t>, </a:t>
            </a:r>
            <a:r>
              <a:rPr lang="cs-CZ" b="1" dirty="0" err="1"/>
              <a:t>following</a:t>
            </a:r>
            <a:r>
              <a:rPr lang="cs-CZ" b="1" dirty="0"/>
              <a:t> </a:t>
            </a:r>
            <a:r>
              <a:rPr lang="cs-CZ" b="1" dirty="0" err="1"/>
              <a:t>entities</a:t>
            </a:r>
            <a:r>
              <a:rPr lang="cs-CZ" b="1" dirty="0"/>
              <a:t> </a:t>
            </a:r>
            <a:r>
              <a:rPr lang="cs-CZ" b="1" dirty="0" err="1"/>
              <a:t>were</a:t>
            </a:r>
            <a:r>
              <a:rPr lang="cs-CZ" b="1" dirty="0"/>
              <a:t> </a:t>
            </a:r>
            <a:r>
              <a:rPr lang="cs-CZ" b="1" dirty="0" err="1"/>
              <a:t>removed</a:t>
            </a:r>
            <a:r>
              <a:rPr lang="cs-CZ" b="1" dirty="0"/>
              <a:t> </a:t>
            </a:r>
            <a:r>
              <a:rPr lang="cs-CZ" b="1" dirty="0" err="1"/>
              <a:t>from</a:t>
            </a:r>
            <a:r>
              <a:rPr lang="cs-CZ" b="1" dirty="0"/>
              <a:t> </a:t>
            </a:r>
            <a:r>
              <a:rPr lang="cs-CZ" b="1" dirty="0" err="1"/>
              <a:t>dataset</a:t>
            </a:r>
            <a:r>
              <a:rPr lang="cs-CZ" b="1" dirty="0"/>
              <a:t>:</a:t>
            </a:r>
            <a:endParaRPr lang="en-US" dirty="0"/>
          </a:p>
          <a:p>
            <a:pPr lvl="1"/>
            <a:r>
              <a:rPr lang="en-US" dirty="0"/>
              <a:t>all corporate entities with tax residency in the UK</a:t>
            </a:r>
            <a:r>
              <a:rPr lang="cs-CZ" dirty="0"/>
              <a:t> </a:t>
            </a:r>
            <a:r>
              <a:rPr lang="cs-CZ" dirty="0" err="1"/>
              <a:t>removed</a:t>
            </a:r>
            <a:endParaRPr lang="en-US" dirty="0"/>
          </a:p>
          <a:p>
            <a:pPr lvl="1"/>
            <a:r>
              <a:rPr lang="en-US" dirty="0"/>
              <a:t>the EU-based-subsidiaries of the corporate entity with the tax residency in the UK</a:t>
            </a:r>
            <a:r>
              <a:rPr lang="cs-CZ" dirty="0"/>
              <a:t> </a:t>
            </a:r>
            <a:r>
              <a:rPr lang="cs-CZ" dirty="0" err="1"/>
              <a:t>removed</a:t>
            </a:r>
            <a:endParaRPr lang="cs-CZ" dirty="0"/>
          </a:p>
          <a:p>
            <a:pPr marL="342900" lvl="1" indent="0">
              <a:buNone/>
            </a:pPr>
            <a:endParaRPr lang="en-US" dirty="0"/>
          </a:p>
          <a:p>
            <a:r>
              <a:rPr lang="en-US" dirty="0"/>
              <a:t>we expect changes in behavior in case of entities (SMEs and LEs) </a:t>
            </a:r>
            <a:r>
              <a:rPr lang="en-US" b="1" dirty="0"/>
              <a:t>entering the system voluntarily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pPr lvl="1"/>
            <a:r>
              <a:rPr lang="en-US" dirty="0"/>
              <a:t>we expect </a:t>
            </a:r>
            <a:r>
              <a:rPr lang="en-US" b="1" dirty="0"/>
              <a:t>lower tax burden of the whole group </a:t>
            </a:r>
            <a:r>
              <a:rPr lang="en-US" dirty="0"/>
              <a:t>to be the incentive to enter CCCTB system</a:t>
            </a:r>
          </a:p>
        </p:txBody>
      </p:sp>
    </p:spTree>
    <p:extLst>
      <p:ext uri="{BB962C8B-B14F-4D97-AF65-F5344CB8AC3E}">
        <p14:creationId xmlns:p14="http://schemas.microsoft.com/office/powerpoint/2010/main" val="900436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0609" y="178018"/>
            <a:ext cx="7299482" cy="531141"/>
          </a:xfrm>
        </p:spPr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406525" y="832514"/>
            <a:ext cx="7288213" cy="393475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err="1"/>
              <a:t>Orbis</a:t>
            </a:r>
            <a:r>
              <a:rPr lang="en-US" dirty="0"/>
              <a:t> and </a:t>
            </a:r>
            <a:r>
              <a:rPr lang="en-US" b="1" dirty="0" err="1"/>
              <a:t>Bankscope</a:t>
            </a:r>
            <a:r>
              <a:rPr lang="en-US" dirty="0"/>
              <a:t> database</a:t>
            </a:r>
          </a:p>
          <a:p>
            <a:pPr>
              <a:spcAft>
                <a:spcPts val="600"/>
              </a:spcAft>
            </a:pPr>
            <a:r>
              <a:rPr lang="en-US" dirty="0"/>
              <a:t>Research on </a:t>
            </a:r>
            <a:r>
              <a:rPr lang="en-US" b="1" dirty="0"/>
              <a:t>group regimes </a:t>
            </a:r>
            <a:r>
              <a:rPr lang="en-US" dirty="0"/>
              <a:t>in the EU (</a:t>
            </a:r>
            <a:r>
              <a:rPr lang="en-US" sz="1600" dirty="0"/>
              <a:t>full consolidation, pooling, intra-group loss transfer, no regime)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b="1" dirty="0"/>
              <a:t>Missing data imputation</a:t>
            </a:r>
          </a:p>
          <a:p>
            <a:pPr>
              <a:spcAft>
                <a:spcPts val="600"/>
              </a:spcAft>
            </a:pPr>
            <a:r>
              <a:rPr lang="en-US" b="1" dirty="0"/>
              <a:t>Sensitivity analysis</a:t>
            </a:r>
          </a:p>
          <a:p>
            <a:pPr>
              <a:spcAft>
                <a:spcPts val="600"/>
              </a:spcAft>
            </a:pPr>
            <a:r>
              <a:rPr lang="en-US" dirty="0"/>
              <a:t>Allocation formula: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Special allocation formula for NACE 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002" y="3280870"/>
            <a:ext cx="5022193" cy="70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012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4141" y="239041"/>
            <a:ext cx="7299482" cy="531141"/>
          </a:xfrm>
        </p:spPr>
        <p:txBody>
          <a:bodyPr/>
          <a:lstStyle/>
          <a:p>
            <a:r>
              <a:rPr lang="en-GB" dirty="0"/>
              <a:t>Limitations of the study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406525" y="770183"/>
            <a:ext cx="7288213" cy="427092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/>
              <a:t>we assume profit before tax as the tax base of the entity to determine CCCTB</a:t>
            </a:r>
            <a:endParaRPr lang="cs-CZ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we assume that </a:t>
            </a:r>
            <a:r>
              <a:rPr lang="en-US" b="1" dirty="0"/>
              <a:t>the overall corporate tax base volume in the EU has not changed</a:t>
            </a:r>
            <a:endParaRPr lang="cs-CZ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the</a:t>
            </a:r>
            <a:r>
              <a:rPr lang="en-US" b="1" dirty="0"/>
              <a:t> sale factor used for allocation formula is based on the state of the source</a:t>
            </a:r>
            <a:r>
              <a:rPr lang="en-US" dirty="0"/>
              <a:t>, in contrast to the CCCTB proposal, sales by destination</a:t>
            </a:r>
            <a:endParaRPr lang="cs-CZ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micro entities are omitted from the research</a:t>
            </a:r>
            <a:endParaRPr lang="cs-CZ" dirty="0"/>
          </a:p>
          <a:p>
            <a:pPr marL="457200" indent="-457200">
              <a:buFont typeface="+mj-lt"/>
              <a:buAutoNum type="arabicPeriod"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5983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5200" y="164370"/>
            <a:ext cx="7299482" cy="531141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406525" y="695512"/>
            <a:ext cx="7288213" cy="41289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700" b="1" dirty="0"/>
              <a:t>„Missing“ Eligible companies</a:t>
            </a:r>
          </a:p>
          <a:p>
            <a:r>
              <a:rPr lang="en-US" sz="1700" dirty="0"/>
              <a:t>52,355 eligible parent companies operating in the United Kingdom having 157,625 subsidiaries, of which 15,580 are situated in the EU and the rest in the UK </a:t>
            </a:r>
            <a:r>
              <a:rPr lang="en-US" sz="1700" dirty="0">
                <a:sym typeface="Wingdings" panose="05000000000000000000" pitchFamily="2" charset="2"/>
              </a:rPr>
              <a:t></a:t>
            </a:r>
            <a:r>
              <a:rPr lang="en-US" sz="1700" dirty="0"/>
              <a:t>cannot enter into the CCCTB system as a result of Brexit. </a:t>
            </a:r>
          </a:p>
          <a:p>
            <a:r>
              <a:rPr lang="en-US" sz="1700" dirty="0"/>
              <a:t>5,179 eligible parent companies operating in the EU having 19,113 subsidiaries situated in the UK </a:t>
            </a:r>
            <a:r>
              <a:rPr lang="en-US" sz="1700" dirty="0">
                <a:sym typeface="Wingdings" panose="05000000000000000000" pitchFamily="2" charset="2"/>
              </a:rPr>
              <a:t> </a:t>
            </a:r>
            <a:r>
              <a:rPr lang="cs-CZ" sz="1700" dirty="0">
                <a:sym typeface="Wingdings" panose="05000000000000000000" pitchFamily="2" charset="2"/>
              </a:rPr>
              <a:t>these </a:t>
            </a:r>
            <a:r>
              <a:rPr lang="en-US" sz="1700" dirty="0"/>
              <a:t>UK-based subsidiaries are not able to be covered into the CCCTB system. </a:t>
            </a:r>
            <a:endParaRPr lang="cs-CZ" sz="1700" dirty="0"/>
          </a:p>
          <a:p>
            <a:pPr marL="0" indent="0">
              <a:buNone/>
            </a:pPr>
            <a:endParaRPr lang="cs-CZ" sz="1700" b="1" dirty="0"/>
          </a:p>
          <a:p>
            <a:pPr marL="0" indent="0">
              <a:buNone/>
            </a:pPr>
            <a:r>
              <a:rPr lang="en-US" sz="1700" b="1" dirty="0"/>
              <a:t>„Missing“ Tax </a:t>
            </a:r>
            <a:r>
              <a:rPr lang="cs-CZ" sz="1700" b="1" dirty="0"/>
              <a:t>base</a:t>
            </a:r>
          </a:p>
          <a:p>
            <a:r>
              <a:rPr lang="en-US" sz="1700" dirty="0"/>
              <a:t>UK-based subsidiaries generate a tax base of EUR 360,000 mil. </a:t>
            </a:r>
            <a:endParaRPr lang="cs-CZ" sz="1700" dirty="0"/>
          </a:p>
          <a:p>
            <a:r>
              <a:rPr lang="en-US" sz="1700" dirty="0"/>
              <a:t>EU-based subsidiaries of UK-based parent company generate tax base of EUR 49,900 mil. </a:t>
            </a:r>
            <a:endParaRPr lang="cs-CZ" sz="1700" dirty="0"/>
          </a:p>
          <a:p>
            <a:endParaRPr lang="cs-CZ" sz="1700" dirty="0"/>
          </a:p>
          <a:p>
            <a:r>
              <a:rPr lang="en-US" sz="1700" b="1" dirty="0"/>
              <a:t>Impact of these volumes on the tax-base sharing mechanism under the CCCTB????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0137" y="82483"/>
            <a:ext cx="7299482" cy="531141"/>
          </a:xfrm>
        </p:spPr>
        <p:txBody>
          <a:bodyPr/>
          <a:lstStyle/>
          <a:p>
            <a:r>
              <a:rPr lang="en-US" dirty="0"/>
              <a:t>Conclusion</a:t>
            </a:r>
            <a:r>
              <a:rPr lang="cs-CZ" dirty="0"/>
              <a:t> – </a:t>
            </a:r>
            <a:r>
              <a:rPr lang="en-US" dirty="0"/>
              <a:t>impact of Brexit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211129" y="688688"/>
            <a:ext cx="7963152" cy="41583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Threshold EUR 750 mil:</a:t>
            </a:r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CCCTB EUR 392.7 </a:t>
            </a:r>
            <a:r>
              <a:rPr lang="en-US" sz="1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bn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drop by 50.7%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CCCTB with behavioral effects – EUR 406.4 bn. (drop by 13%)</a:t>
            </a:r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EUR 124 bn. tax revenue in EU27</a:t>
            </a:r>
          </a:p>
          <a:p>
            <a:pPr marL="0" indent="0">
              <a:buNone/>
            </a:pP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Threshold 40 mil:</a:t>
            </a:r>
          </a:p>
          <a:p>
            <a:pPr marL="342900" indent="-342900"/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CCCTB EUR 463.3 </a:t>
            </a:r>
            <a:r>
              <a:rPr lang="en-US" sz="1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bn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drop by 49.7%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342900" indent="-342900"/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CCCTB with behavioral effects – EUR 465.9 </a:t>
            </a:r>
            <a:r>
              <a:rPr lang="en-US" sz="1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bn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(drop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by 14.9%)</a:t>
            </a: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/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EUR 141 </a:t>
            </a:r>
            <a:r>
              <a:rPr lang="en-US" sz="16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bn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tax revenue in EU27</a:t>
            </a:r>
          </a:p>
          <a:p>
            <a:pPr marL="0" indent="0">
              <a:buNone/>
            </a:pPr>
            <a:endParaRPr 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Threshold zero – obligation for all eligible entities:</a:t>
            </a:r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CCCTB EUR 504.4 bn., drop by 16%</a:t>
            </a:r>
          </a:p>
          <a:p>
            <a:r>
              <a:rPr 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EUR 150.7 bn. tax revenue in EU27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3785" y="150723"/>
            <a:ext cx="7299482" cy="531141"/>
          </a:xfrm>
        </p:spPr>
        <p:txBody>
          <a:bodyPr/>
          <a:lstStyle/>
          <a:p>
            <a:r>
              <a:rPr lang="en-US" dirty="0"/>
              <a:t>Conclusion – impact of Brexit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>
          <a:xfrm>
            <a:off x="1406525" y="681864"/>
            <a:ext cx="7288213" cy="4001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Impacts on the individual tax-base under the CCCTB</a:t>
            </a:r>
          </a:p>
          <a:p>
            <a:pPr marL="0" indent="0">
              <a:buNone/>
            </a:pPr>
            <a:endParaRPr lang="en-AU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cs-CZ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42" y="1049030"/>
            <a:ext cx="5762625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Brexit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Brexit will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significant</a:t>
            </a:r>
            <a:r>
              <a:rPr lang="cs-CZ" dirty="0"/>
              <a:t> </a:t>
            </a:r>
            <a:r>
              <a:rPr lang="cs-CZ" dirty="0" err="1"/>
              <a:t>impact</a:t>
            </a:r>
            <a:r>
              <a:rPr lang="cs-CZ" dirty="0"/>
              <a:t> on </a:t>
            </a:r>
            <a:r>
              <a:rPr lang="en-US" dirty="0"/>
              <a:t>tax-base sharing mechanism under CCCTB. </a:t>
            </a:r>
          </a:p>
          <a:p>
            <a:r>
              <a:rPr lang="en-US" dirty="0"/>
              <a:t>Before Brexit, 19 EU Member States would reach a higher tax base under the CCCTB compared to the current conditions. </a:t>
            </a:r>
          </a:p>
          <a:p>
            <a:r>
              <a:rPr lang="en-US" dirty="0"/>
              <a:t>After Brexit:</a:t>
            </a:r>
          </a:p>
          <a:p>
            <a:pPr lvl="1"/>
            <a:r>
              <a:rPr lang="en-US" dirty="0"/>
              <a:t>the positive change in the tax base </a:t>
            </a:r>
            <a:r>
              <a:rPr lang="en-US" dirty="0">
                <a:sym typeface="Wingdings" panose="05000000000000000000" pitchFamily="2" charset="2"/>
              </a:rPr>
              <a:t> only 2-7</a:t>
            </a:r>
            <a:r>
              <a:rPr lang="en-US" dirty="0"/>
              <a:t> EU Member States depending on the researched scenario and the behavioral effects. </a:t>
            </a:r>
          </a:p>
          <a:p>
            <a:pPr lvl="1"/>
            <a:r>
              <a:rPr lang="en-US" dirty="0"/>
              <a:t>higher tax yield under the CCCTB could be reached </a:t>
            </a:r>
            <a:r>
              <a:rPr lang="en-US" dirty="0">
                <a:sym typeface="Wingdings" panose="05000000000000000000" pitchFamily="2" charset="2"/>
              </a:rPr>
              <a:t> 9-</a:t>
            </a:r>
            <a:r>
              <a:rPr lang="en-US" dirty="0"/>
              <a:t>14 EU Member States.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1E8ED-6887-5146-8749-61099E86CDC8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0010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FairTax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2D648"/>
      </a:accent1>
      <a:accent2>
        <a:srgbClr val="ED6C49"/>
      </a:accent2>
      <a:accent3>
        <a:srgbClr val="9ECADA"/>
      </a:accent3>
      <a:accent4>
        <a:srgbClr val="BBC376"/>
      </a:accent4>
      <a:accent5>
        <a:srgbClr val="000000"/>
      </a:accent5>
      <a:accent6>
        <a:srgbClr val="FFFFFF"/>
      </a:accent6>
      <a:hlink>
        <a:srgbClr val="0563C1"/>
      </a:hlink>
      <a:folHlink>
        <a:srgbClr val="954F72"/>
      </a:folHlink>
    </a:clrScheme>
    <a:fontScheme name="Cambria-Calibri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042563B34E384C9AD08762D033983B" ma:contentTypeVersion="2" ma:contentTypeDescription="Create a new document." ma:contentTypeScope="" ma:versionID="c93498442e595a4c4de8cbe5988f8881">
  <xsd:schema xmlns:xsd="http://www.w3.org/2001/XMLSchema" xmlns:xs="http://www.w3.org/2001/XMLSchema" xmlns:p="http://schemas.microsoft.com/office/2006/metadata/properties" xmlns:ns2="7b835072-c1b2-42e1-9ab7-eacbcd1f30dc" targetNamespace="http://schemas.microsoft.com/office/2006/metadata/properties" ma:root="true" ma:fieldsID="99bff79d56f9b62bc4165519d27ca1b3" ns2:_="">
    <xsd:import namespace="7b835072-c1b2-42e1-9ab7-eacbcd1f30d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5072-c1b2-42e1-9ab7-eacbcd1f30d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BEF8ED-78B2-4580-9842-E8F032E70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835072-c1b2-42e1-9ab7-eacbcd1f30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5AFB7E-6EE0-470A-9ACC-C57AD30B73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17C478-B153-454B-9AB3-B86CB487651F}">
  <ds:schemaRefs>
    <ds:schemaRef ds:uri="http://purl.org/dc/terms/"/>
    <ds:schemaRef ds:uri="http://purl.org/dc/dcmitype/"/>
    <ds:schemaRef ds:uri="7b835072-c1b2-42e1-9ab7-eacbcd1f30dc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651</Words>
  <Application>Microsoft Macintosh PowerPoint</Application>
  <PresentationFormat>Bildspel på skärmen (16:9)</PresentationFormat>
  <Paragraphs>91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Office-tema</vt:lpstr>
      <vt:lpstr>PowerPoint-presentation</vt:lpstr>
      <vt:lpstr>The aim of the research</vt:lpstr>
      <vt:lpstr>Methodology</vt:lpstr>
      <vt:lpstr>Methodology</vt:lpstr>
      <vt:lpstr>Limitations of the study</vt:lpstr>
      <vt:lpstr>Results</vt:lpstr>
      <vt:lpstr>Conclusion – impact of Brexit</vt:lpstr>
      <vt:lpstr>Conclusion – impact of Brexit</vt:lpstr>
      <vt:lpstr>Impact of Brexit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Sonja Nordström</dc:creator>
  <cp:lastModifiedBy>Elin Andersson</cp:lastModifiedBy>
  <cp:revision>176</cp:revision>
  <dcterms:created xsi:type="dcterms:W3CDTF">2016-03-09T12:00:44Z</dcterms:created>
  <dcterms:modified xsi:type="dcterms:W3CDTF">2019-03-18T09:33:18Z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0x0101008C042563B34E384C9AD08762D033983B</vt:lpwstr>
  </property>
</Properties>
</file>