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63" r:id="rId3"/>
    <p:sldId id="258" r:id="rId4"/>
    <p:sldId id="265" r:id="rId5"/>
    <p:sldId id="256" r:id="rId6"/>
    <p:sldId id="260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3"/>
    <p:restoredTop sz="88823" autoAdjust="0"/>
  </p:normalViewPr>
  <p:slideViewPr>
    <p:cSldViewPr snapToGrid="0" snapToObjects="1">
      <p:cViewPr>
        <p:scale>
          <a:sx n="80" d="100"/>
          <a:sy n="80" d="100"/>
        </p:scale>
        <p:origin x="40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262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8A6750-D649-C748-B736-5ED013AF98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96DDE-05CF-8740-AF83-DEABAB85B3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0BF1C-E716-EF48-8A92-CBDBC31AF0C4}" type="datetimeFigureOut">
              <a:rPr lang="sv-SE" smtClean="0"/>
              <a:t>2021-05-10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7E3B7-A15C-3045-9892-105CDC669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D3050-4BFB-5843-A912-48F3CD2934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0B841-8BE9-7C4E-8405-A53990F1B7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38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E4606-1BD6-4D74-9890-E52DB81F7386}" type="datetimeFigureOut">
              <a:rPr lang="aa-ET" smtClean="0"/>
              <a:t>05/10/2021</a:t>
            </a:fld>
            <a:endParaRPr lang="aa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C3933-3FCB-473C-97D3-E188D99BA7A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8039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3933-3FCB-473C-97D3-E188D99BA7A7}" type="slidenum">
              <a:rPr lang="aa-ET" smtClean="0"/>
              <a:t>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63708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28878-5C0D-244E-9EDC-553E8470F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41D6D-AF55-ED40-9146-AB11FCD66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3C45-7505-7543-A0FF-EF38AC58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6619-133F-BD47-BADA-87AF69798D38}" type="datetimeFigureOut">
              <a:rPr lang="sv-SE" smtClean="0"/>
              <a:t>2021-05-10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BDB00-CFCD-E449-9CE4-2727EA30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568B9-50CA-9D40-AB8E-A616B2B7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969-831F-FC4E-8448-73DDE573EE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49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F760-87E5-5D45-9177-122A1932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1A844-F873-2343-A66A-00E1E4E84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7CD48-E3D0-F541-82AE-287B35B9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6619-133F-BD47-BADA-87AF69798D38}" type="datetimeFigureOut">
              <a:rPr lang="sv-SE" smtClean="0"/>
              <a:t>2021-05-10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ACB94-3DF9-9942-A42B-9E565218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64849-A3EC-FE4C-A8D9-51784207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969-831F-FC4E-8448-73DDE573EE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684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BB371F-EF2E-3041-B311-10F81B61E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188DE-4010-EC4C-9012-4F563B1B6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4CF2B-5D76-8347-B3D4-6AE89D0F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6619-133F-BD47-BADA-87AF69798D38}" type="datetimeFigureOut">
              <a:rPr lang="sv-SE" smtClean="0"/>
              <a:t>2021-05-10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99C65-6C3C-4E4C-A2BD-937AC64A2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9B63A-A15A-E341-A3D3-943910B4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969-831F-FC4E-8448-73DDE573EE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17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365C-D620-4A44-BA4A-7C72A398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60081-2C29-5342-A154-8B7C0BF49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5ED0A-C740-FF47-B2C1-1631D4048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6619-133F-BD47-BADA-87AF69798D38}" type="datetimeFigureOut">
              <a:rPr lang="sv-SE" smtClean="0"/>
              <a:t>2021-05-10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577E-B3EA-8248-A548-81B15A1B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9576C-CF14-6D48-BD87-094A796D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969-831F-FC4E-8448-73DDE573EE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72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ED93-3736-374B-8B00-D5705503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27B46-43C8-2144-B09B-5D1142F06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7C1E0-8D2D-2746-91FC-4E3B1C19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6619-133F-BD47-BADA-87AF69798D38}" type="datetimeFigureOut">
              <a:rPr lang="sv-SE" smtClean="0"/>
              <a:t>2021-05-10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1043-0243-E54A-BCDE-EF824B06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57C70-002E-9B41-88D4-AC81F6E1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969-831F-FC4E-8448-73DDE573EE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676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9B7D-EDA4-134D-8521-D3D0E593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913F6-68F8-F241-8D0A-249C13D93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E4C67-2892-1B48-A844-D656BED8A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3CAFE-C2E1-504B-840B-6FAA2A7F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6619-133F-BD47-BADA-87AF69798D38}" type="datetimeFigureOut">
              <a:rPr lang="sv-SE" smtClean="0"/>
              <a:t>2021-05-10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26D1E-4A10-1D4E-B519-23E63AE5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852FE-0C5A-3249-970E-48067C86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969-831F-FC4E-8448-73DDE573EE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874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0419-6DE4-D84F-BDAB-25E8F903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0910D-4B38-0740-9B44-98BC463CE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C1796-1E77-FA4E-BE5B-B89C458BE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86FF7-9BBD-F340-8406-BA02C625F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C5E9C0-8FE9-9841-BD9D-06A398A58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227F9-331E-1D47-9C35-6113693C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6619-133F-BD47-BADA-87AF69798D38}" type="datetimeFigureOut">
              <a:rPr lang="sv-SE" smtClean="0"/>
              <a:t>2021-05-10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0BC0E-F49E-EB4A-98BC-588DA39C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100A8-AF42-7E49-8E40-1FDB1A51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969-831F-FC4E-8448-73DDE573EE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00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0088B-1010-EA44-8874-632AC6B5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04094-95B8-CB4C-8D91-C2EE3F23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6619-133F-BD47-BADA-87AF69798D38}" type="datetimeFigureOut">
              <a:rPr lang="sv-SE" smtClean="0"/>
              <a:t>2021-05-10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8ED3A-F338-0F45-82C1-2C34ADF2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0D717-D80B-8445-A773-188A4242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969-831F-FC4E-8448-73DDE573EE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724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3614D-9E49-6B47-8E96-2863D5AE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6619-133F-BD47-BADA-87AF69798D38}" type="datetimeFigureOut">
              <a:rPr lang="sv-SE" smtClean="0"/>
              <a:t>2021-05-10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D1AD6-0267-8C4E-88CB-4591535C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AD190-1753-A246-B0B8-03E4A75C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969-831F-FC4E-8448-73DDE573EE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406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3687-253C-514D-BA75-5AD7AC4D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43C36-FBF2-5145-8637-A948FB4DA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CEEE6-F820-9E47-9D19-57108B600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C538D-6C59-BF4E-A013-708266D0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6619-133F-BD47-BADA-87AF69798D38}" type="datetimeFigureOut">
              <a:rPr lang="sv-SE" smtClean="0"/>
              <a:t>2021-05-10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D16C5-0D5C-D74B-85A5-B872DF67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C9C9F-D859-B646-814D-41C8949C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969-831F-FC4E-8448-73DDE573EE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151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469B3-88C1-9B4C-AA90-7DF73AA5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0FAD5-D8C8-AA4B-AF78-C8FA88C80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E2C37-52E1-E24A-8DD2-EC644E084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8BC26-840D-5F4B-8F64-82A84318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6619-133F-BD47-BADA-87AF69798D38}" type="datetimeFigureOut">
              <a:rPr lang="sv-SE" smtClean="0"/>
              <a:t>2021-05-10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C9756-4F18-254A-99CC-A27D1261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8136D-B916-4A45-BF19-2330C269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969-831F-FC4E-8448-73DDE573EE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62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AC53E-F944-4D40-870D-CDDAACF4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C9655-82C5-5244-B930-6AE33153E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A47A6-B311-7A45-867D-701EA6345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C6619-133F-BD47-BADA-87AF69798D38}" type="datetimeFigureOut">
              <a:rPr lang="sv-SE" smtClean="0"/>
              <a:t>2021-05-10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397B9-E0F1-9E46-BC40-4C5809D20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7870-C284-594F-90BC-558E7251E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6D969-831F-FC4E-8448-73DDE573EE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fahad.sultan@umu.se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Daniel.marcellino@umu.s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1.tif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hyperlink" Target="mailto:daniel.marcellino@umu.se" TargetMode="External"/><Relationship Id="rId10" Type="http://schemas.openxmlformats.org/officeDocument/2006/relationships/image" Target="../media/image10.png"/><Relationship Id="rId4" Type="http://schemas.openxmlformats.org/officeDocument/2006/relationships/hyperlink" Target="mailto:fahad.sultan@umu.se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21.jpg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tif"/><Relationship Id="rId4" Type="http://schemas.openxmlformats.org/officeDocument/2006/relationships/image" Target="../media/image18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E24080-2B3F-2B44-8055-26664D85B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040" y="317480"/>
            <a:ext cx="2308860" cy="54864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7B8EE25-CFF2-3B49-B7E1-65BB4F02DA07}"/>
              </a:ext>
            </a:extLst>
          </p:cNvPr>
          <p:cNvCxnSpPr>
            <a:cxnSpLocks/>
          </p:cNvCxnSpPr>
          <p:nvPr/>
        </p:nvCxnSpPr>
        <p:spPr>
          <a:xfrm>
            <a:off x="215900" y="1066800"/>
            <a:ext cx="116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CFB375C-1AB9-2741-BA40-E3134225380A}"/>
              </a:ext>
            </a:extLst>
          </p:cNvPr>
          <p:cNvSpPr txBox="1"/>
          <p:nvPr/>
        </p:nvSpPr>
        <p:spPr>
          <a:xfrm>
            <a:off x="215900" y="342900"/>
            <a:ext cx="942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F0000"/>
                </a:solidFill>
                <a:latin typeface="+mj-lt"/>
              </a:rPr>
              <a:t>Small Animal Research </a:t>
            </a:r>
            <a:r>
              <a:rPr lang="sv-SE" sz="2800" b="1" dirty="0" err="1">
                <a:solidFill>
                  <a:srgbClr val="FF0000"/>
                </a:solidFill>
                <a:latin typeface="+mj-lt"/>
              </a:rPr>
              <a:t>Imaging</a:t>
            </a:r>
            <a:r>
              <a:rPr lang="sv-S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sv-SE" sz="2800" b="1" dirty="0" err="1">
                <a:solidFill>
                  <a:srgbClr val="FF0000"/>
                </a:solidFill>
                <a:latin typeface="+mj-lt"/>
              </a:rPr>
              <a:t>Facility</a:t>
            </a:r>
            <a:r>
              <a:rPr lang="sv-SE" sz="2800" b="1" dirty="0">
                <a:solidFill>
                  <a:srgbClr val="FF0000"/>
                </a:solidFill>
                <a:latin typeface="+mj-lt"/>
              </a:rPr>
              <a:t> (SARIF) at UCCB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E8347D-4FC7-B74D-92C0-A6CA02997A32}"/>
              </a:ext>
            </a:extLst>
          </p:cNvPr>
          <p:cNvSpPr/>
          <p:nvPr/>
        </p:nvSpPr>
        <p:spPr>
          <a:xfrm>
            <a:off x="9108380" y="5427666"/>
            <a:ext cx="2918520" cy="10965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44B19-E551-1F43-A093-5B08B4E86ED9}"/>
              </a:ext>
            </a:extLst>
          </p:cNvPr>
          <p:cNvSpPr/>
          <p:nvPr/>
        </p:nvSpPr>
        <p:spPr>
          <a:xfrm>
            <a:off x="9218488" y="5459070"/>
            <a:ext cx="2698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/>
              <a:t>For </a:t>
            </a:r>
            <a:r>
              <a:rPr lang="sv-SE" sz="1600" dirty="0" err="1"/>
              <a:t>more</a:t>
            </a:r>
            <a:r>
              <a:rPr lang="sv-SE" sz="1600" dirty="0"/>
              <a:t> information </a:t>
            </a:r>
            <a:r>
              <a:rPr lang="sv-SE" sz="1600" dirty="0" err="1"/>
              <a:t>contact</a:t>
            </a:r>
            <a:r>
              <a:rPr lang="sv-SE" sz="1600" dirty="0"/>
              <a:t>:</a:t>
            </a:r>
          </a:p>
          <a:p>
            <a:r>
              <a:rPr lang="sv-SE" sz="1600" b="1" dirty="0">
                <a:hlinkClick r:id="rId3"/>
              </a:rPr>
              <a:t>fahad.sultan@umu.se</a:t>
            </a:r>
            <a:endParaRPr lang="sv-SE" sz="1600" b="1" dirty="0"/>
          </a:p>
          <a:p>
            <a:r>
              <a:rPr lang="sv-SE" sz="1600" b="1" dirty="0">
                <a:hlinkClick r:id="rId4"/>
              </a:rPr>
              <a:t>daniel.marcellino@umu.se</a:t>
            </a:r>
            <a:endParaRPr lang="sv-SE" sz="1600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E44C614-36A0-2E42-B53A-F11602A72449}"/>
              </a:ext>
            </a:extLst>
          </p:cNvPr>
          <p:cNvSpPr/>
          <p:nvPr/>
        </p:nvSpPr>
        <p:spPr>
          <a:xfrm>
            <a:off x="1064986" y="4347644"/>
            <a:ext cx="7023100" cy="21323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1D539-ED83-5E4C-BACA-9ACF8121F384}"/>
              </a:ext>
            </a:extLst>
          </p:cNvPr>
          <p:cNvSpPr txBox="1"/>
          <p:nvPr/>
        </p:nvSpPr>
        <p:spPr>
          <a:xfrm>
            <a:off x="1226158" y="4383511"/>
            <a:ext cx="7107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+mj-lt"/>
              </a:rPr>
              <a:t>Equipment </a:t>
            </a:r>
            <a:r>
              <a:rPr lang="sv-SE" b="1" dirty="0" err="1">
                <a:latin typeface="+mj-lt"/>
              </a:rPr>
              <a:t>managed</a:t>
            </a:r>
            <a:r>
              <a:rPr lang="sv-SE" b="1" dirty="0">
                <a:latin typeface="+mj-lt"/>
              </a:rPr>
              <a:t> by SARIF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latin typeface="+mj-lt"/>
              </a:rPr>
              <a:t>9.4T </a:t>
            </a:r>
            <a:r>
              <a:rPr lang="sv-SE" b="1" dirty="0" err="1">
                <a:latin typeface="+mj-lt"/>
              </a:rPr>
              <a:t>BioSpec</a:t>
            </a:r>
            <a:r>
              <a:rPr lang="sv-SE" b="1" dirty="0">
                <a:latin typeface="+mj-lt"/>
              </a:rPr>
              <a:t> 94/20 </a:t>
            </a:r>
            <a:r>
              <a:rPr lang="sv-SE" b="1" dirty="0" err="1">
                <a:latin typeface="+mj-lt"/>
              </a:rPr>
              <a:t>high</a:t>
            </a:r>
            <a:r>
              <a:rPr lang="sv-SE" b="1" dirty="0">
                <a:latin typeface="+mj-lt"/>
              </a:rPr>
              <a:t> </a:t>
            </a:r>
            <a:r>
              <a:rPr lang="sv-SE" b="1" dirty="0" err="1">
                <a:latin typeface="+mj-lt"/>
              </a:rPr>
              <a:t>field</a:t>
            </a:r>
            <a:r>
              <a:rPr lang="sv-SE" b="1" dirty="0">
                <a:latin typeface="+mj-lt"/>
              </a:rPr>
              <a:t> small animal MRI scanner from </a:t>
            </a:r>
            <a:r>
              <a:rPr lang="sv-SE" b="1" dirty="0" err="1">
                <a:latin typeface="+mj-lt"/>
              </a:rPr>
              <a:t>Bruker</a:t>
            </a:r>
            <a:endParaRPr lang="sv-SE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latin typeface="+mj-lt"/>
              </a:rPr>
              <a:t>NanoScan</a:t>
            </a:r>
            <a:r>
              <a:rPr lang="sv-SE" b="1" dirty="0">
                <a:latin typeface="+mj-lt"/>
              </a:rPr>
              <a:t> hybrid PET/CT from </a:t>
            </a:r>
            <a:r>
              <a:rPr lang="sv-SE" b="1" dirty="0" err="1">
                <a:latin typeface="+mj-lt"/>
              </a:rPr>
              <a:t>Mediso</a:t>
            </a:r>
            <a:endParaRPr lang="sv-SE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latin typeface="+mj-lt"/>
              </a:rPr>
              <a:t>Ultrasound - </a:t>
            </a:r>
            <a:r>
              <a:rPr lang="sv-SE" b="1" dirty="0" err="1">
                <a:latin typeface="+mj-lt"/>
              </a:rPr>
              <a:t>Vevo</a:t>
            </a:r>
            <a:r>
              <a:rPr lang="sv-SE" b="1" dirty="0">
                <a:latin typeface="+mj-lt"/>
              </a:rPr>
              <a:t> 2100 system from FUJIFILM </a:t>
            </a:r>
            <a:r>
              <a:rPr lang="sv-SE" b="1" dirty="0" err="1">
                <a:latin typeface="+mj-lt"/>
              </a:rPr>
              <a:t>VisualSonics</a:t>
            </a:r>
            <a:endParaRPr lang="sv-SE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>
                <a:latin typeface="+mj-lt"/>
              </a:rPr>
              <a:t>EchoMRI</a:t>
            </a:r>
            <a:r>
              <a:rPr lang="sv-SE" b="1" dirty="0">
                <a:latin typeface="+mj-lt"/>
              </a:rPr>
              <a:t>™-130 Body </a:t>
            </a:r>
            <a:r>
              <a:rPr lang="sv-SE" b="1" dirty="0" err="1">
                <a:latin typeface="+mj-lt"/>
              </a:rPr>
              <a:t>Composition</a:t>
            </a:r>
            <a:r>
              <a:rPr lang="sv-SE" b="1" dirty="0">
                <a:latin typeface="+mj-lt"/>
              </a:rPr>
              <a:t> </a:t>
            </a:r>
            <a:r>
              <a:rPr lang="sv-SE" b="1" dirty="0" err="1">
                <a:latin typeface="+mj-lt"/>
              </a:rPr>
              <a:t>Analyzer</a:t>
            </a:r>
            <a:r>
              <a:rPr lang="sv-SE" b="1" dirty="0">
                <a:latin typeface="+mj-lt"/>
              </a:rPr>
              <a:t> for </a:t>
            </a:r>
            <a:r>
              <a:rPr lang="sv-SE" b="1" dirty="0" err="1">
                <a:latin typeface="+mj-lt"/>
              </a:rPr>
              <a:t>Mice</a:t>
            </a:r>
            <a:r>
              <a:rPr lang="sv-SE" b="1" dirty="0">
                <a:latin typeface="+mj-lt"/>
              </a:rPr>
              <a:t> and Organs from </a:t>
            </a:r>
            <a:r>
              <a:rPr lang="sv-SE" b="1" dirty="0" err="1">
                <a:latin typeface="+mj-lt"/>
              </a:rPr>
              <a:t>EchoMRI</a:t>
            </a:r>
            <a:endParaRPr lang="sv-SE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latin typeface="+mj-lt"/>
              </a:rPr>
              <a:t>In Vivo </a:t>
            </a:r>
            <a:r>
              <a:rPr lang="sv-SE" b="1" dirty="0" err="1">
                <a:latin typeface="+mj-lt"/>
              </a:rPr>
              <a:t>Imaging</a:t>
            </a:r>
            <a:r>
              <a:rPr lang="sv-SE" b="1" dirty="0">
                <a:latin typeface="+mj-lt"/>
              </a:rPr>
              <a:t> System (</a:t>
            </a:r>
            <a:r>
              <a:rPr lang="sv-SE" b="1" dirty="0" err="1">
                <a:latin typeface="+mj-lt"/>
              </a:rPr>
              <a:t>IVIS®Spectrum</a:t>
            </a:r>
            <a:r>
              <a:rPr lang="sv-SE" b="1" dirty="0">
                <a:latin typeface="+mj-lt"/>
              </a:rPr>
              <a:t>) from </a:t>
            </a:r>
            <a:r>
              <a:rPr lang="sv-SE" b="1" dirty="0" err="1">
                <a:latin typeface="+mj-lt"/>
              </a:rPr>
              <a:t>Perkin</a:t>
            </a:r>
            <a:r>
              <a:rPr lang="sv-SE" b="1" dirty="0">
                <a:latin typeface="+mj-lt"/>
              </a:rPr>
              <a:t> Elmer®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F21270-8836-4C77-9A64-7A34BF42A02E}"/>
              </a:ext>
            </a:extLst>
          </p:cNvPr>
          <p:cNvSpPr txBox="1"/>
          <p:nvPr/>
        </p:nvSpPr>
        <p:spPr>
          <a:xfrm>
            <a:off x="517072" y="1258128"/>
            <a:ext cx="79545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SARIF infrastructure consists of five non-invasive imaging equipment that have been acquired through financing from the Medical Faculty at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UmU</a:t>
            </a:r>
            <a:r>
              <a:rPr lang="en-US" sz="20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and external funding sources (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e.g.</a:t>
            </a:r>
            <a:r>
              <a:rPr lang="en-US" sz="20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, Kempe foundation, </a:t>
            </a:r>
            <a:r>
              <a:rPr lang="en-US" sz="2000" dirty="0">
                <a:latin typeface="Times New Roman" panose="02020603050405020304" pitchFamily="18" charset="0"/>
                <a:ea typeface="Georgia" panose="02040502050405020303" pitchFamily="18" charset="0"/>
              </a:rPr>
              <a:t>Swedish Research </a:t>
            </a:r>
            <a:r>
              <a:rPr lang="en-US" sz="2000" dirty="0" smtClean="0">
                <a:latin typeface="Times New Roman" panose="02020603050405020304" pitchFamily="18" charset="0"/>
                <a:ea typeface="Georgia" panose="02040502050405020303" pitchFamily="18" charset="0"/>
              </a:rPr>
              <a:t>Council, Wallenberg </a:t>
            </a:r>
            <a:r>
              <a:rPr lang="en-US" sz="2000" dirty="0">
                <a:latin typeface="Times New Roman" panose="02020603050405020304" pitchFamily="18" charset="0"/>
                <a:ea typeface="Georgia" panose="02040502050405020303" pitchFamily="18" charset="0"/>
              </a:rPr>
              <a:t>foundation) </a:t>
            </a:r>
            <a:r>
              <a:rPr lang="en-US" sz="20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and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are available </a:t>
            </a:r>
            <a:r>
              <a:rPr lang="en-US" sz="20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to all researchers at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UmU</a:t>
            </a:r>
            <a:r>
              <a:rPr lang="en-US" sz="20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as well as to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external users. </a:t>
            </a:r>
            <a:r>
              <a:rPr lang="en-US" sz="20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The facility’s non-invasive modality complies with the 3R principle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by providing high quality multimodal data acquisition, </a:t>
            </a:r>
            <a:r>
              <a:rPr lang="en-US" sz="20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reducing suffering and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decreasing </a:t>
            </a:r>
            <a:r>
              <a:rPr lang="en-US" sz="20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the number of animals required and thus provides an important facet of animal welfare at Umeå University. The equipment are located at UCCB. </a:t>
            </a:r>
            <a:endParaRPr lang="aa-ET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6211" y="1277714"/>
            <a:ext cx="3555281" cy="1349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9974" y="4093154"/>
            <a:ext cx="4034619" cy="642601"/>
          </a:xfrm>
          <a:prstGeom prst="rect">
            <a:avLst/>
          </a:prstGeom>
        </p:spPr>
      </p:pic>
      <p:pic>
        <p:nvPicPr>
          <p:cNvPr id="1026" name="Picture 2" descr="The Swedish Research Council (VR) | Medarbetarwebb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882" y="2570748"/>
            <a:ext cx="1385877" cy="138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81" y="-790268"/>
            <a:ext cx="1938622" cy="27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C4B336-AEDB-D048-9AE3-A18BB8825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040" y="317480"/>
            <a:ext cx="2308860" cy="54864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797999-A775-184B-83C8-C6B3AF97838A}"/>
              </a:ext>
            </a:extLst>
          </p:cNvPr>
          <p:cNvCxnSpPr>
            <a:cxnSpLocks/>
          </p:cNvCxnSpPr>
          <p:nvPr/>
        </p:nvCxnSpPr>
        <p:spPr>
          <a:xfrm>
            <a:off x="215900" y="1066800"/>
            <a:ext cx="116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22C93F7-9D2B-ED45-A026-F391341372F4}"/>
              </a:ext>
            </a:extLst>
          </p:cNvPr>
          <p:cNvSpPr txBox="1"/>
          <p:nvPr/>
        </p:nvSpPr>
        <p:spPr>
          <a:xfrm>
            <a:off x="215900" y="342900"/>
            <a:ext cx="942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accent1">
                    <a:lumMod val="75000"/>
                  </a:schemeClr>
                </a:solidFill>
              </a:rPr>
              <a:t>9.4T </a:t>
            </a:r>
            <a:r>
              <a:rPr lang="sv-SE" sz="2800" dirty="0" err="1">
                <a:solidFill>
                  <a:schemeClr val="accent1">
                    <a:lumMod val="75000"/>
                  </a:schemeClr>
                </a:solidFill>
              </a:rPr>
              <a:t>BioSpec</a:t>
            </a:r>
            <a:r>
              <a:rPr lang="sv-SE" sz="2800" dirty="0">
                <a:solidFill>
                  <a:schemeClr val="accent1">
                    <a:lumMod val="75000"/>
                  </a:schemeClr>
                </a:solidFill>
              </a:rPr>
              <a:t> 94/20 </a:t>
            </a:r>
            <a:r>
              <a:rPr lang="sv-SE" sz="2800" dirty="0" err="1">
                <a:solidFill>
                  <a:schemeClr val="accent1">
                    <a:lumMod val="75000"/>
                  </a:schemeClr>
                </a:solidFill>
              </a:rPr>
              <a:t>high</a:t>
            </a:r>
            <a:r>
              <a:rPr lang="sv-S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2800" dirty="0" err="1">
                <a:solidFill>
                  <a:schemeClr val="accent1">
                    <a:lumMod val="75000"/>
                  </a:schemeClr>
                </a:solidFill>
              </a:rPr>
              <a:t>field</a:t>
            </a:r>
            <a:r>
              <a:rPr lang="sv-SE" sz="2800" dirty="0">
                <a:solidFill>
                  <a:schemeClr val="accent1">
                    <a:lumMod val="75000"/>
                  </a:schemeClr>
                </a:solidFill>
              </a:rPr>
              <a:t> MRI at UCCB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2B0604-CC0E-2C45-A3CA-6C3509906EE9}"/>
              </a:ext>
            </a:extLst>
          </p:cNvPr>
          <p:cNvSpPr/>
          <p:nvPr/>
        </p:nvSpPr>
        <p:spPr>
          <a:xfrm>
            <a:off x="302321" y="5560745"/>
            <a:ext cx="2918520" cy="10965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1862D5-2A5B-BB4A-8EA0-85B64F57CA31}"/>
              </a:ext>
            </a:extLst>
          </p:cNvPr>
          <p:cNvSpPr/>
          <p:nvPr/>
        </p:nvSpPr>
        <p:spPr>
          <a:xfrm>
            <a:off x="412428" y="5592149"/>
            <a:ext cx="2698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/>
              <a:t>For </a:t>
            </a:r>
            <a:r>
              <a:rPr lang="sv-SE" sz="1600" dirty="0" err="1"/>
              <a:t>more</a:t>
            </a:r>
            <a:r>
              <a:rPr lang="sv-SE" sz="1600" dirty="0"/>
              <a:t> information </a:t>
            </a:r>
            <a:r>
              <a:rPr lang="sv-SE" sz="1600" dirty="0" err="1"/>
              <a:t>contact</a:t>
            </a:r>
            <a:r>
              <a:rPr lang="sv-SE" sz="1600" dirty="0"/>
              <a:t>:</a:t>
            </a:r>
          </a:p>
          <a:p>
            <a:r>
              <a:rPr lang="sv-SE" sz="1600" b="1" dirty="0">
                <a:hlinkClick r:id="rId4"/>
              </a:rPr>
              <a:t>fahad.sultan@umu.se</a:t>
            </a:r>
            <a:endParaRPr lang="sv-SE" sz="1600" b="1" dirty="0"/>
          </a:p>
          <a:p>
            <a:r>
              <a:rPr lang="sv-SE" sz="1600" b="1" dirty="0" smtClean="0">
                <a:hlinkClick r:id="rId5"/>
              </a:rPr>
              <a:t>daniel.marcellino@umu.se</a:t>
            </a:r>
            <a:endParaRPr lang="sv-SE" sz="1600" b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3C7F1C5-426C-074E-96CF-FFDB1C2D5321}"/>
              </a:ext>
            </a:extLst>
          </p:cNvPr>
          <p:cNvSpPr/>
          <p:nvPr/>
        </p:nvSpPr>
        <p:spPr>
          <a:xfrm>
            <a:off x="8122672" y="4165570"/>
            <a:ext cx="3955027" cy="25771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8269FC-C67F-4067-91EC-6C557EF16E22}"/>
              </a:ext>
            </a:extLst>
          </p:cNvPr>
          <p:cNvSpPr txBox="1"/>
          <p:nvPr/>
        </p:nvSpPr>
        <p:spPr>
          <a:xfrm>
            <a:off x="8287538" y="4275082"/>
            <a:ext cx="3735732" cy="284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aa-E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9.4T </a:t>
            </a:r>
            <a:r>
              <a:rPr lang="aa-E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MRI scanner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SARIF </a:t>
            </a:r>
            <a:r>
              <a:rPr lang="aa-E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capable of scanning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tissue specimen (ex-vivo) and small animals in-vivo (mice and rats). </a:t>
            </a:r>
            <a:r>
              <a:rPr lang="aa-E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selection of coils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available to scan</a:t>
            </a:r>
            <a:r>
              <a:rPr lang="aa-E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whole body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at larger detail </a:t>
            </a:r>
            <a:r>
              <a:rPr lang="aa-E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 and mouse brain and heart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(volume and array coils)</a:t>
            </a:r>
            <a:r>
              <a:rPr lang="aa-E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aa-E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rray</a:t>
            </a:r>
            <a:r>
              <a:rPr lang="aa-E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coils also </a:t>
            </a:r>
            <a:r>
              <a:rPr lang="aa-E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accelerated image acquisition used for cardiac and functional brain imaging. </a:t>
            </a:r>
            <a:r>
              <a:rPr lang="aa-E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Surface coils</a:t>
            </a:r>
            <a:r>
              <a:rPr lang="aa-E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used for scanning small and well-defined regions of interest of the animal. The cryogenically cooled coil is used for scanning mouse brain, heart and spine and gives approximately 3 times higher signal-to-noise ratio, compared to room temperature coils. </a:t>
            </a:r>
          </a:p>
          <a:p>
            <a:endParaRPr lang="sv-SE" dirty="0"/>
          </a:p>
        </p:txBody>
      </p:sp>
      <p:pic>
        <p:nvPicPr>
          <p:cNvPr id="13" name="Picture 12" descr="Djurlabb 005.jpg">
            <a:extLst>
              <a:ext uri="{FF2B5EF4-FFF2-40B4-BE49-F238E27FC236}">
                <a16:creationId xmlns:a16="http://schemas.microsoft.com/office/drawing/2014/main" id="{D29A6C1E-BA88-43D4-99BF-0A7535819A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7890973" y="1595141"/>
            <a:ext cx="2743200" cy="205740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B402EC66-B2EC-475F-8A08-A4FBA303E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0" t="14559" b="10345"/>
          <a:stretch/>
        </p:blipFill>
        <p:spPr bwMode="auto">
          <a:xfrm>
            <a:off x="10538444" y="1267481"/>
            <a:ext cx="1337326" cy="149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AA94DB-8075-4F5E-9E8B-2A9DB3A04453}"/>
              </a:ext>
            </a:extLst>
          </p:cNvPr>
          <p:cNvSpPr txBox="1"/>
          <p:nvPr/>
        </p:nvSpPr>
        <p:spPr>
          <a:xfrm>
            <a:off x="10321099" y="2818460"/>
            <a:ext cx="177201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050" dirty="0"/>
              <a:t>Cryocoil (1) with the sensitive volume indicated (2). The coil is cooled to -250</a:t>
            </a:r>
            <a:r>
              <a:rPr lang="sv-SE" sz="1050" baseline="30000" dirty="0"/>
              <a:t>o</a:t>
            </a:r>
            <a:r>
              <a:rPr lang="sv-SE" sz="1050" dirty="0"/>
              <a:t>C in order to reduce the thermal noise, while the outer part of the coil is kept at 37</a:t>
            </a:r>
            <a:r>
              <a:rPr lang="sv-SE" sz="1050" baseline="30000" dirty="0"/>
              <a:t>o</a:t>
            </a:r>
            <a:r>
              <a:rPr lang="sv-SE" sz="1050" dirty="0"/>
              <a:t>C.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EC3F84-4546-4B1F-85BD-FADFF4157BDF}"/>
              </a:ext>
            </a:extLst>
          </p:cNvPr>
          <p:cNvSpPr txBox="1"/>
          <p:nvPr/>
        </p:nvSpPr>
        <p:spPr>
          <a:xfrm>
            <a:off x="3447940" y="25138662"/>
            <a:ext cx="7101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Longitudinal MRI-DTI monitoring of neurodegenertion in ALS see -&gt; Tomas Mediavilla poster</a:t>
            </a:r>
            <a:endParaRPr lang="en-GB" sz="14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B38400-B1AA-467B-B42C-4C4B5A334FE7}"/>
              </a:ext>
            </a:extLst>
          </p:cNvPr>
          <p:cNvSpPr/>
          <p:nvPr/>
        </p:nvSpPr>
        <p:spPr>
          <a:xfrm>
            <a:off x="563587" y="2902520"/>
            <a:ext cx="73119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CURRENT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Diffusion weighted imaging of </a:t>
            </a:r>
            <a:r>
              <a:rPr lang="en-US" sz="1400" b="1" dirty="0" smtClean="0"/>
              <a:t>peripheral </a:t>
            </a:r>
            <a:r>
              <a:rPr lang="en-US" sz="1400" b="1" dirty="0"/>
              <a:t>nerves using tractography to study nerve regeneration in </a:t>
            </a:r>
            <a:r>
              <a:rPr lang="en-US" sz="1400" b="1" dirty="0" smtClean="0"/>
              <a:t>rats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Long-term longitudinal functional (resting-state) and structural (DTI) MRI to study mice brain network </a:t>
            </a:r>
            <a:r>
              <a:rPr lang="en-US" sz="1400" b="1" dirty="0" smtClean="0"/>
              <a:t>aging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Longitudinal monitoring of cortical plasticity in a motor learning task in mice using myelin enhanced </a:t>
            </a:r>
            <a:r>
              <a:rPr lang="en-US" sz="1400" b="1" dirty="0" smtClean="0"/>
              <a:t>imaging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Longitudinal MRI-DTI monitoring of neurodegeneration in a mouse model of </a:t>
            </a:r>
            <a:r>
              <a:rPr lang="en-US" sz="1400" b="1" dirty="0" smtClean="0"/>
              <a:t>ALS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Parkinson’s disease and Iron accumulation in the rat </a:t>
            </a:r>
            <a:r>
              <a:rPr lang="en-US" sz="1400" b="1" dirty="0" smtClean="0"/>
              <a:t>brain</a:t>
            </a:r>
            <a:endParaRPr lang="en-US" sz="1400" b="1" dirty="0"/>
          </a:p>
          <a:p>
            <a:endParaRPr lang="sv-SE" sz="1400" b="1" dirty="0"/>
          </a:p>
          <a:p>
            <a:endParaRPr lang="en-US" sz="1400" b="1" dirty="0"/>
          </a:p>
          <a:p>
            <a:endParaRPr lang="sv-SE" sz="1400" b="1" dirty="0">
              <a:solidFill>
                <a:prstClr val="black"/>
              </a:solidFill>
            </a:endParaRP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5FB39D18-14B4-4FFC-8F5F-C7F3008281CB}"/>
              </a:ext>
            </a:extLst>
          </p:cNvPr>
          <p:cNvSpPr/>
          <p:nvPr/>
        </p:nvSpPr>
        <p:spPr>
          <a:xfrm>
            <a:off x="327719" y="2844139"/>
            <a:ext cx="7573181" cy="25216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B68AB29-DB0B-457B-B03B-ACBEADB2E5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99" y="5391791"/>
            <a:ext cx="1125020" cy="135089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9EBEB4F-F84C-48A7-85DF-E2E8066049C9}"/>
              </a:ext>
            </a:extLst>
          </p:cNvPr>
          <p:cNvGrpSpPr>
            <a:grpSpLocks noChangeAspect="1"/>
          </p:cNvGrpSpPr>
          <p:nvPr/>
        </p:nvGrpSpPr>
        <p:grpSpPr>
          <a:xfrm>
            <a:off x="4958067" y="5389292"/>
            <a:ext cx="961119" cy="1350890"/>
            <a:chOff x="12522633" y="26498550"/>
            <a:chExt cx="7779722" cy="109347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7081ADA-2A32-4090-8EA7-74BD6DECE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3" b="21764"/>
            <a:stretch/>
          </p:blipFill>
          <p:spPr>
            <a:xfrm>
              <a:off x="12522633" y="26498550"/>
              <a:ext cx="7772400" cy="550545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08FF18D-27B5-4F36-A220-605099D95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1" b="21826"/>
            <a:stretch/>
          </p:blipFill>
          <p:spPr>
            <a:xfrm>
              <a:off x="12529955" y="32004000"/>
              <a:ext cx="7772400" cy="5429250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82FEAFB1-570A-444E-9ECB-CEAB14FC9E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49" y="5435126"/>
            <a:ext cx="1176415" cy="135089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A44E1E3-92D5-40F5-B230-40138D93DF49}"/>
              </a:ext>
            </a:extLst>
          </p:cNvPr>
          <p:cNvSpPr txBox="1"/>
          <p:nvPr/>
        </p:nvSpPr>
        <p:spPr>
          <a:xfrm>
            <a:off x="513071" y="1230834"/>
            <a:ext cx="7387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Magnetic resonance imaging (MRI) is widely used in human diagnostics due to its 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non-invasive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and due to its ability to yield important information about the structure and function of different organs (e.g. nervous tissue, heart, pancreas and tendon/muscles). This also makes it ideal for translational and non-invasive animal research. SARIF has a state of the art 9.4T with a bore of 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cm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allowing for small animal structural and functional imaging.</a:t>
            </a:r>
            <a:endParaRPr lang="aa-ET" sz="1600" dirty="0"/>
          </a:p>
        </p:txBody>
      </p:sp>
    </p:spTree>
    <p:extLst>
      <p:ext uri="{BB962C8B-B14F-4D97-AF65-F5344CB8AC3E}">
        <p14:creationId xmlns:p14="http://schemas.microsoft.com/office/powerpoint/2010/main" val="335617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997" y="4499478"/>
            <a:ext cx="2462104" cy="1845875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53" y="4480573"/>
            <a:ext cx="2512296" cy="1883683"/>
          </a:xfrm>
          <a:prstGeom prst="rect">
            <a:avLst/>
          </a:prstGeom>
        </p:spPr>
      </p:pic>
      <p:sp>
        <p:nvSpPr>
          <p:cNvPr id="17" name="textruta 16"/>
          <p:cNvSpPr txBox="1"/>
          <p:nvPr/>
        </p:nvSpPr>
        <p:spPr>
          <a:xfrm>
            <a:off x="5623054" y="6291400"/>
            <a:ext cx="1244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18F-PE2I/ Dopamin </a:t>
            </a:r>
            <a:r>
              <a:rPr lang="sv-SE" sz="1050" dirty="0" err="1"/>
              <a:t>uptake</a:t>
            </a:r>
            <a:r>
              <a:rPr lang="sv-SE" sz="1050" dirty="0"/>
              <a:t> in rat </a:t>
            </a:r>
            <a:r>
              <a:rPr lang="sv-SE" sz="1050" dirty="0" err="1"/>
              <a:t>brain</a:t>
            </a:r>
            <a:r>
              <a:rPr lang="sv-SE" sz="105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E24080-2B3F-2B44-8055-26664D85B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040" y="317480"/>
            <a:ext cx="2308860" cy="54864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7B8EE25-CFF2-3B49-B7E1-65BB4F02DA07}"/>
              </a:ext>
            </a:extLst>
          </p:cNvPr>
          <p:cNvCxnSpPr>
            <a:cxnSpLocks/>
          </p:cNvCxnSpPr>
          <p:nvPr/>
        </p:nvCxnSpPr>
        <p:spPr>
          <a:xfrm>
            <a:off x="215900" y="1066800"/>
            <a:ext cx="116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CFB375C-1AB9-2741-BA40-E3134225380A}"/>
              </a:ext>
            </a:extLst>
          </p:cNvPr>
          <p:cNvSpPr txBox="1"/>
          <p:nvPr/>
        </p:nvSpPr>
        <p:spPr>
          <a:xfrm>
            <a:off x="215900" y="342900"/>
            <a:ext cx="942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PET-CT at UCCB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E44C614-36A0-2E42-B53A-F11602A72449}"/>
              </a:ext>
            </a:extLst>
          </p:cNvPr>
          <p:cNvSpPr/>
          <p:nvPr/>
        </p:nvSpPr>
        <p:spPr>
          <a:xfrm>
            <a:off x="302320" y="2636954"/>
            <a:ext cx="6045291" cy="1500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CDC70A98-9E77-C746-A40A-1155A4C2CC83}"/>
              </a:ext>
            </a:extLst>
          </p:cNvPr>
          <p:cNvSpPr/>
          <p:nvPr/>
        </p:nvSpPr>
        <p:spPr>
          <a:xfrm>
            <a:off x="317500" y="1291236"/>
            <a:ext cx="1148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Positron Emission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Tomography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(PET) is a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tool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for non-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invasive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quantification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,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such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as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tissue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metabolic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activity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or receptor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binding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,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using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functional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molecules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labelled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with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positron-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emitting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radioisotopes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404040"/>
                </a:solidFill>
                <a:latin typeface="+mj-lt"/>
              </a:rPr>
              <a:t>The dual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modality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nanoScan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PET-CT gives the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possibility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to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study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both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molecular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function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and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anatomy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404040"/>
                </a:solidFill>
                <a:latin typeface="+mj-lt"/>
              </a:rPr>
              <a:t>The scanner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can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be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used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for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objects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up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to 8 cm in diameter, and 45 cm long. The PET-scanner has a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submillimeter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resolution and the CT has a resolution </a:t>
            </a:r>
            <a:r>
              <a:rPr lang="sv-SE" sz="1600" u="sng" dirty="0">
                <a:solidFill>
                  <a:srgbClr val="404040"/>
                </a:solidFill>
                <a:latin typeface="+mj-lt"/>
              </a:rPr>
              <a:t>&gt;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30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micro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meters. </a:t>
            </a: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E8644E64-C108-3F41-B4FF-E4084525E3FF}"/>
              </a:ext>
            </a:extLst>
          </p:cNvPr>
          <p:cNvSpPr/>
          <p:nvPr/>
        </p:nvSpPr>
        <p:spPr>
          <a:xfrm>
            <a:off x="471049" y="2755656"/>
            <a:ext cx="5876562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+mj-lt"/>
              </a:rPr>
              <a:t>It is possible to perform dynamic PET scanning with subsequent pharmacokinetic analysis and binding potentials.</a:t>
            </a:r>
          </a:p>
          <a:p>
            <a:endParaRPr lang="en-US" sz="1600" b="1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We offer aid in planning and experimental set up, as well as evaluation of data.</a:t>
            </a:r>
          </a:p>
        </p:txBody>
      </p:sp>
      <p:graphicFrame>
        <p:nvGraphicFramePr>
          <p:cNvPr id="14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33730"/>
              </p:ext>
            </p:extLst>
          </p:nvPr>
        </p:nvGraphicFramePr>
        <p:xfrm>
          <a:off x="370055" y="4521757"/>
          <a:ext cx="3249445" cy="2141812"/>
        </p:xfrm>
        <a:graphic>
          <a:graphicData uri="http://schemas.openxmlformats.org/drawingml/2006/table">
            <a:tbl>
              <a:tblPr/>
              <a:tblGrid>
                <a:gridCol w="111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33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Molecule</a:t>
                      </a:r>
                      <a:endParaRPr kumimoji="0" lang="sv-SE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Function</a:t>
                      </a:r>
                      <a:endParaRPr kumimoji="0" lang="sv-SE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7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11C-SCH23390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D1 receptor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87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11C-Raclopride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D2 receptor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87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11C-Acetate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Acetyl-</a:t>
                      </a:r>
                      <a:r>
                        <a:rPr kumimoji="0" lang="sv-SE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CoA</a:t>
                      </a: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metabolism, lipid </a:t>
                      </a:r>
                      <a:r>
                        <a:rPr kumimoji="0" lang="sv-SE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creation</a:t>
                      </a:r>
                      <a:endParaRPr kumimoji="0" lang="sv-SE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87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18F-PE2I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DAT transport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04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18F-FDG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Glucose</a:t>
                      </a: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metabolism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18F-FTHA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Fatty</a:t>
                      </a: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sv-SE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acid</a:t>
                      </a: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metabolism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488463"/>
                  </a:ext>
                </a:extLst>
              </a:tr>
              <a:tr h="18887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18F-FLT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Proliferation</a:t>
                      </a:r>
                      <a:endParaRPr kumimoji="0" lang="sv-SE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4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18F-NAF 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Vascular</a:t>
                      </a: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sv-SE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microcalcifikation</a:t>
                      </a: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osteoblast </a:t>
                      </a:r>
                      <a:r>
                        <a:rPr kumimoji="0" lang="sv-SE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activity</a:t>
                      </a:r>
                      <a:endParaRPr kumimoji="0" lang="sv-SE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87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68Ga-DOTATOC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Somatostatin</a:t>
                      </a: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receptors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87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18F-PSMA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v-SE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Prostate</a:t>
                      </a: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sv-SE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specific</a:t>
                      </a: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sv-SE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membrane</a:t>
                      </a:r>
                      <a:r>
                        <a:rPr kumimoji="0" lang="sv-SE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sv-SE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antigene</a:t>
                      </a:r>
                      <a:endParaRPr kumimoji="0" lang="sv-SE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textruta 14"/>
          <p:cNvSpPr txBox="1"/>
          <p:nvPr/>
        </p:nvSpPr>
        <p:spPr>
          <a:xfrm>
            <a:off x="3984600" y="6248071"/>
            <a:ext cx="12066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CT of </a:t>
            </a:r>
            <a:r>
              <a:rPr lang="sv-SE" sz="1050" dirty="0" smtClean="0"/>
              <a:t>mouse.</a:t>
            </a:r>
            <a:endParaRPr lang="sv-SE" sz="1050" dirty="0"/>
          </a:p>
        </p:txBody>
      </p:sp>
      <p:pic>
        <p:nvPicPr>
          <p:cNvPr id="18" name="Content Placeholder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2901" y="4960630"/>
            <a:ext cx="1705617" cy="1120509"/>
          </a:xfrm>
          <a:prstGeom prst="rect">
            <a:avLst/>
          </a:prstGeom>
        </p:spPr>
      </p:pic>
      <p:sp>
        <p:nvSpPr>
          <p:cNvPr id="19" name="textruta 18"/>
          <p:cNvSpPr txBox="1"/>
          <p:nvPr/>
        </p:nvSpPr>
        <p:spPr>
          <a:xfrm>
            <a:off x="7099760" y="6248071"/>
            <a:ext cx="14735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Dynamic</a:t>
            </a:r>
            <a:r>
              <a:rPr kumimoji="0" lang="sv-S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sv-SE" sz="105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uptake</a:t>
            </a:r>
            <a:r>
              <a:rPr kumimoji="0" lang="sv-S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sv-SE" sz="105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</a:t>
            </a:r>
            <a:r>
              <a:rPr kumimoji="0" lang="sv-S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18F-glucose in </a:t>
            </a:r>
            <a:r>
              <a:rPr kumimoji="0" lang="sv-SE" sz="105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mouse</a:t>
            </a:r>
            <a:r>
              <a:rPr kumimoji="0" lang="sv-S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sv-SE" sz="105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heart</a:t>
            </a:r>
            <a:r>
              <a:rPr kumimoji="0" lang="sv-S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40" y="2546493"/>
            <a:ext cx="1861739" cy="2482319"/>
          </a:xfrm>
          <a:prstGeom prst="rect">
            <a:avLst/>
          </a:prstGeom>
        </p:spPr>
      </p:pic>
      <p:pic>
        <p:nvPicPr>
          <p:cNvPr id="21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484" y="2546493"/>
            <a:ext cx="1398068" cy="10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4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1" y="4797486"/>
            <a:ext cx="2670401" cy="13680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D59D39-E1C4-E543-8841-4FCA2FF82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040" y="317480"/>
            <a:ext cx="2308860" cy="54864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0BC75C-BEE8-3446-B894-E2FE63222B95}"/>
              </a:ext>
            </a:extLst>
          </p:cNvPr>
          <p:cNvCxnSpPr>
            <a:cxnSpLocks/>
          </p:cNvCxnSpPr>
          <p:nvPr/>
        </p:nvCxnSpPr>
        <p:spPr>
          <a:xfrm>
            <a:off x="215900" y="1066800"/>
            <a:ext cx="116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906A18C-198D-174E-B110-7AA78D4FE081}"/>
              </a:ext>
            </a:extLst>
          </p:cNvPr>
          <p:cNvSpPr txBox="1"/>
          <p:nvPr/>
        </p:nvSpPr>
        <p:spPr>
          <a:xfrm>
            <a:off x="215900" y="342900"/>
            <a:ext cx="942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High</a:t>
            </a:r>
            <a:r>
              <a:rPr lang="sv-SE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-resolution </a:t>
            </a:r>
            <a:r>
              <a:rPr lang="sv-SE" sz="2800" dirty="0">
                <a:solidFill>
                  <a:schemeClr val="accent1">
                    <a:lumMod val="75000"/>
                  </a:schemeClr>
                </a:solidFill>
              </a:rPr>
              <a:t>Ultrasound, </a:t>
            </a:r>
            <a:r>
              <a:rPr lang="sv-SE" sz="2800" dirty="0" err="1">
                <a:solidFill>
                  <a:schemeClr val="accent1">
                    <a:lumMod val="75000"/>
                  </a:schemeClr>
                </a:solidFill>
              </a:rPr>
              <a:t>Vevo</a:t>
            </a:r>
            <a:r>
              <a:rPr lang="sv-SE" sz="2800" dirty="0">
                <a:solidFill>
                  <a:schemeClr val="accent1">
                    <a:lumMod val="75000"/>
                  </a:schemeClr>
                </a:solidFill>
              </a:rPr>
              <a:t> 3100 system at UCCB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B03767F-3483-434F-BF2A-C5C71355510A}"/>
              </a:ext>
            </a:extLst>
          </p:cNvPr>
          <p:cNvSpPr/>
          <p:nvPr/>
        </p:nvSpPr>
        <p:spPr>
          <a:xfrm>
            <a:off x="215900" y="3378926"/>
            <a:ext cx="7949732" cy="1209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302320" y="1265924"/>
            <a:ext cx="80404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j-lt"/>
              </a:rPr>
              <a:t>The </a:t>
            </a:r>
            <a:r>
              <a:rPr lang="sv-SE" dirty="0" err="1">
                <a:latin typeface="+mj-lt"/>
              </a:rPr>
              <a:t>Vevo</a:t>
            </a:r>
            <a:r>
              <a:rPr lang="sv-SE" dirty="0">
                <a:latin typeface="+mj-lt"/>
              </a:rPr>
              <a:t> 3100 system is a </a:t>
            </a:r>
            <a:r>
              <a:rPr lang="sv-SE" dirty="0" err="1">
                <a:latin typeface="+mj-lt"/>
              </a:rPr>
              <a:t>high-frequency</a:t>
            </a:r>
            <a:r>
              <a:rPr lang="sv-SE" dirty="0">
                <a:latin typeface="+mj-lt"/>
              </a:rPr>
              <a:t> ultrasound </a:t>
            </a:r>
            <a:r>
              <a:rPr lang="sv-SE" dirty="0" err="1">
                <a:latin typeface="+mj-lt"/>
              </a:rPr>
              <a:t>imaging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platform</a:t>
            </a:r>
            <a:r>
              <a:rPr lang="sv-SE" dirty="0">
                <a:latin typeface="+mj-lt"/>
              </a:rPr>
              <a:t> excellent for </a:t>
            </a:r>
            <a:r>
              <a:rPr lang="sv-SE" dirty="0" err="1">
                <a:latin typeface="+mj-lt"/>
              </a:rPr>
              <a:t>estimating</a:t>
            </a:r>
            <a:r>
              <a:rPr lang="sv-SE" dirty="0">
                <a:latin typeface="+mj-lt"/>
              </a:rPr>
              <a:t> </a:t>
            </a:r>
            <a:r>
              <a:rPr lang="sv-SE" i="1" dirty="0">
                <a:latin typeface="+mj-lt"/>
              </a:rPr>
              <a:t>in </a:t>
            </a:r>
            <a:r>
              <a:rPr lang="sv-SE" i="1" dirty="0" err="1">
                <a:latin typeface="+mj-lt"/>
              </a:rPr>
              <a:t>vivo</a:t>
            </a:r>
            <a:r>
              <a:rPr lang="sv-SE" i="1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cardiac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function</a:t>
            </a:r>
            <a:r>
              <a:rPr lang="sv-SE" dirty="0">
                <a:latin typeface="+mj-lt"/>
              </a:rPr>
              <a:t>, </a:t>
            </a:r>
            <a:r>
              <a:rPr lang="sv-SE" dirty="0" err="1">
                <a:latin typeface="+mj-lt"/>
              </a:rPr>
              <a:t>examining</a:t>
            </a:r>
            <a:r>
              <a:rPr lang="sv-SE" dirty="0">
                <a:latin typeface="+mj-lt"/>
              </a:rPr>
              <a:t> abdominal organs and analysing </a:t>
            </a:r>
            <a:r>
              <a:rPr lang="sv-SE" dirty="0" err="1">
                <a:latin typeface="+mj-lt"/>
              </a:rPr>
              <a:t>volume</a:t>
            </a:r>
            <a:r>
              <a:rPr lang="sv-SE" dirty="0">
                <a:latin typeface="+mj-lt"/>
              </a:rPr>
              <a:t> and </a:t>
            </a:r>
            <a:r>
              <a:rPr lang="sv-SE" dirty="0" err="1">
                <a:latin typeface="+mj-lt"/>
              </a:rPr>
              <a:t>development</a:t>
            </a:r>
            <a:r>
              <a:rPr lang="sv-SE" dirty="0">
                <a:latin typeface="+mj-lt"/>
              </a:rPr>
              <a:t>  </a:t>
            </a:r>
            <a:r>
              <a:rPr lang="sv-SE" dirty="0" err="1">
                <a:latin typeface="+mj-lt"/>
              </a:rPr>
              <a:t>of</a:t>
            </a:r>
            <a:r>
              <a:rPr lang="sv-SE" dirty="0">
                <a:latin typeface="+mj-lt"/>
              </a:rPr>
              <a:t> abdominal </a:t>
            </a:r>
            <a:r>
              <a:rPr lang="sv-SE" dirty="0" err="1">
                <a:latin typeface="+mj-lt"/>
              </a:rPr>
              <a:t>mass</a:t>
            </a:r>
            <a:r>
              <a:rPr lang="sv-SE" dirty="0">
                <a:latin typeface="+mj-lt"/>
              </a:rPr>
              <a:t> (</a:t>
            </a:r>
            <a:r>
              <a:rPr lang="sv-SE" dirty="0" err="1">
                <a:latin typeface="+mj-lt"/>
              </a:rPr>
              <a:t>e.g</a:t>
            </a:r>
            <a:r>
              <a:rPr lang="sv-SE" dirty="0">
                <a:latin typeface="+mj-lt"/>
              </a:rPr>
              <a:t>. </a:t>
            </a:r>
            <a:r>
              <a:rPr lang="sv-SE" dirty="0" err="1">
                <a:latin typeface="+mj-lt"/>
              </a:rPr>
              <a:t>cysts</a:t>
            </a:r>
            <a:r>
              <a:rPr lang="sv-SE" dirty="0">
                <a:latin typeface="+mj-lt"/>
              </a:rPr>
              <a:t> and </a:t>
            </a:r>
            <a:r>
              <a:rPr lang="sv-SE" dirty="0" err="1">
                <a:latin typeface="+mj-lt"/>
              </a:rPr>
              <a:t>tumors</a:t>
            </a:r>
            <a:r>
              <a:rPr lang="sv-SE" dirty="0">
                <a:latin typeface="+mj-lt"/>
              </a:rPr>
              <a:t>) in small experimental animals. It has an </a:t>
            </a:r>
            <a:r>
              <a:rPr lang="sv-SE" dirty="0" err="1">
                <a:latin typeface="+mj-lt"/>
              </a:rPr>
              <a:t>integrated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adjustable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rail</a:t>
            </a:r>
            <a:r>
              <a:rPr lang="sv-SE" dirty="0">
                <a:latin typeface="+mj-lt"/>
              </a:rPr>
              <a:t> system, </a:t>
            </a:r>
            <a:r>
              <a:rPr lang="sv-SE" dirty="0" err="1">
                <a:latin typeface="+mj-lt"/>
              </a:rPr>
              <a:t>heating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plate</a:t>
            </a:r>
            <a:r>
              <a:rPr lang="sv-SE" dirty="0">
                <a:latin typeface="+mj-lt"/>
              </a:rPr>
              <a:t> and </a:t>
            </a:r>
            <a:r>
              <a:rPr lang="sv-SE" dirty="0" err="1">
                <a:latin typeface="+mj-lt"/>
              </a:rPr>
              <a:t>anaesthesia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customized</a:t>
            </a:r>
            <a:r>
              <a:rPr lang="sv-SE" dirty="0">
                <a:latin typeface="+mj-lt"/>
              </a:rPr>
              <a:t> for handling small animal. It </a:t>
            </a:r>
            <a:r>
              <a:rPr lang="sv-SE" dirty="0" err="1">
                <a:latin typeface="+mj-lt"/>
              </a:rPr>
              <a:t>can</a:t>
            </a:r>
            <a:r>
              <a:rPr lang="sv-SE" dirty="0">
                <a:latin typeface="+mj-lt"/>
              </a:rPr>
              <a:t> be </a:t>
            </a:r>
            <a:r>
              <a:rPr lang="sv-SE" dirty="0" err="1">
                <a:latin typeface="+mj-lt"/>
              </a:rPr>
              <a:t>used</a:t>
            </a:r>
            <a:r>
              <a:rPr lang="sv-SE" dirty="0">
                <a:latin typeface="+mj-lt"/>
              </a:rPr>
              <a:t> for </a:t>
            </a:r>
            <a:r>
              <a:rPr lang="sv-SE" dirty="0" err="1">
                <a:latin typeface="+mj-lt"/>
              </a:rPr>
              <a:t>guided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injections</a:t>
            </a:r>
            <a:r>
              <a:rPr lang="sv-SE" dirty="0">
                <a:latin typeface="+mj-lt"/>
              </a:rPr>
              <a:t> and </a:t>
            </a:r>
            <a:r>
              <a:rPr lang="sv-SE" dirty="0" err="1">
                <a:latin typeface="+mj-lt"/>
              </a:rPr>
              <a:t>introducing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contrast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labelled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microbubbles</a:t>
            </a:r>
            <a:r>
              <a:rPr lang="sv-SE" dirty="0">
                <a:latin typeface="+mj-lt"/>
              </a:rPr>
              <a:t> for </a:t>
            </a:r>
            <a:r>
              <a:rPr lang="sv-SE" dirty="0" err="1">
                <a:latin typeface="+mj-lt"/>
              </a:rPr>
              <a:t>enhanced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visualization</a:t>
            </a:r>
            <a:r>
              <a:rPr lang="sv-SE" dirty="0">
                <a:latin typeface="+mj-lt"/>
              </a:rPr>
              <a:t>.</a:t>
            </a: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E8644E64-C108-3F41-B4FF-E4084525E3FF}"/>
              </a:ext>
            </a:extLst>
          </p:cNvPr>
          <p:cNvSpPr/>
          <p:nvPr/>
        </p:nvSpPr>
        <p:spPr>
          <a:xfrm>
            <a:off x="384628" y="3333258"/>
            <a:ext cx="7781004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Tumor size can be measured in either 2D or 3D mode.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Cardiac function uses B-mode or M-mode.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Blood flow velocities can be measured by doppler and visualized by color doppler.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Vascular function can be estimated by </a:t>
            </a:r>
            <a:r>
              <a:rPr lang="en-US" sz="1600" b="1" dirty="0" err="1">
                <a:latin typeface="+mj-lt"/>
              </a:rPr>
              <a:t>pulsatility</a:t>
            </a:r>
            <a:r>
              <a:rPr lang="en-US" sz="1600" b="1" dirty="0">
                <a:latin typeface="+mj-lt"/>
              </a:rPr>
              <a:t> or resistive index.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RF-mode is available for liver fat content.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1" y="4792027"/>
            <a:ext cx="2694182" cy="13611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13" y="4791243"/>
            <a:ext cx="2054692" cy="137433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52BE804-6252-4290-A321-A913B8B6E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055240" y="1537296"/>
            <a:ext cx="2300256" cy="172519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9C5E9EBA-7DC4-4327-BFEF-C392E0C2C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014176" y="1537296"/>
            <a:ext cx="2300256" cy="1725193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A59FFBDE-E13D-4D39-9A44-10284CD032FA}"/>
              </a:ext>
            </a:extLst>
          </p:cNvPr>
          <p:cNvSpPr txBox="1"/>
          <p:nvPr/>
        </p:nvSpPr>
        <p:spPr>
          <a:xfrm>
            <a:off x="8342770" y="3733367"/>
            <a:ext cx="36841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Two</a:t>
            </a:r>
            <a:r>
              <a:rPr lang="sv-SE" dirty="0"/>
              <a:t> systems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available</a:t>
            </a:r>
            <a:r>
              <a:rPr lang="sv-SE" dirty="0"/>
              <a:t> at UCCB, </a:t>
            </a:r>
          </a:p>
          <a:p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located</a:t>
            </a:r>
            <a:r>
              <a:rPr lang="sv-SE" dirty="0"/>
              <a:t> at </a:t>
            </a:r>
            <a:r>
              <a:rPr lang="sv-SE" dirty="0" err="1"/>
              <a:t>Open</a:t>
            </a:r>
            <a:r>
              <a:rPr lang="sv-SE" dirty="0"/>
              <a:t> A </a:t>
            </a:r>
            <a:r>
              <a:rPr lang="sv-SE" dirty="0" err="1"/>
              <a:t>unit</a:t>
            </a:r>
            <a:r>
              <a:rPr lang="sv-SE" dirty="0"/>
              <a:t>, and </a:t>
            </a:r>
          </a:p>
          <a:p>
            <a:r>
              <a:rPr lang="sv-SE" dirty="0" err="1"/>
              <a:t>one</a:t>
            </a:r>
            <a:r>
              <a:rPr lang="sv-SE" dirty="0"/>
              <a:t> at the </a:t>
            </a:r>
            <a:r>
              <a:rPr lang="sv-SE" dirty="0" err="1"/>
              <a:t>infectious</a:t>
            </a:r>
            <a:r>
              <a:rPr lang="sv-SE" dirty="0"/>
              <a:t> </a:t>
            </a:r>
            <a:r>
              <a:rPr lang="sv-SE" dirty="0" err="1"/>
              <a:t>unit</a:t>
            </a:r>
            <a:r>
              <a:rPr lang="sv-SE" dirty="0"/>
              <a:t>. </a:t>
            </a:r>
            <a:r>
              <a:rPr lang="sv-SE" dirty="0" err="1"/>
              <a:t>Both</a:t>
            </a:r>
            <a:r>
              <a:rPr lang="sv-SE" dirty="0"/>
              <a:t> systems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equipped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MX440 and MX550D </a:t>
            </a:r>
            <a:r>
              <a:rPr lang="sv-SE" dirty="0" err="1"/>
              <a:t>linear</a:t>
            </a:r>
            <a:r>
              <a:rPr lang="sv-SE" dirty="0"/>
              <a:t> </a:t>
            </a:r>
            <a:r>
              <a:rPr lang="sv-SE" dirty="0" err="1"/>
              <a:t>array</a:t>
            </a:r>
            <a:r>
              <a:rPr lang="sv-SE" dirty="0"/>
              <a:t> </a:t>
            </a:r>
            <a:r>
              <a:rPr lang="sv-SE" dirty="0" err="1"/>
              <a:t>transducers</a:t>
            </a:r>
            <a:r>
              <a:rPr lang="sv-SE" dirty="0"/>
              <a:t> </a:t>
            </a:r>
            <a:r>
              <a:rPr lang="sv-SE" dirty="0" err="1"/>
              <a:t>suitable</a:t>
            </a:r>
            <a:r>
              <a:rPr lang="sv-SE" dirty="0"/>
              <a:t> for </a:t>
            </a:r>
            <a:r>
              <a:rPr lang="sv-SE" dirty="0" err="1"/>
              <a:t>cardiovascular</a:t>
            </a:r>
            <a:r>
              <a:rPr lang="sv-SE" dirty="0"/>
              <a:t>, abdominal and </a:t>
            </a:r>
            <a:r>
              <a:rPr lang="sv-SE" dirty="0" err="1"/>
              <a:t>embryology</a:t>
            </a:r>
            <a:r>
              <a:rPr lang="sv-SE" dirty="0"/>
              <a:t> </a:t>
            </a:r>
            <a:r>
              <a:rPr lang="sv-SE" dirty="0" err="1"/>
              <a:t>imaging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8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D46A80-A1D2-0947-A8EB-F9DA8A670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040" y="317480"/>
            <a:ext cx="2308860" cy="548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0F65CF-559E-9E4B-B988-AD90DD0A8FB9}"/>
              </a:ext>
            </a:extLst>
          </p:cNvPr>
          <p:cNvSpPr txBox="1"/>
          <p:nvPr/>
        </p:nvSpPr>
        <p:spPr>
          <a:xfrm>
            <a:off x="215900" y="342900"/>
            <a:ext cx="942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Real-</a:t>
            </a:r>
            <a:r>
              <a:rPr lang="sv-SE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time</a:t>
            </a:r>
            <a:r>
              <a:rPr lang="sv-SE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sv-SE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imaging</a:t>
            </a:r>
            <a:r>
              <a:rPr lang="sv-SE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sv-SE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using</a:t>
            </a:r>
            <a:r>
              <a:rPr lang="sv-SE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In Vivo </a:t>
            </a:r>
            <a:r>
              <a:rPr lang="sv-SE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Imaging</a:t>
            </a:r>
            <a:r>
              <a:rPr lang="sv-SE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Systems (IVIS) at UCCB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0F51BD-CF3A-094D-B9D4-13FC9B3C97B6}"/>
              </a:ext>
            </a:extLst>
          </p:cNvPr>
          <p:cNvCxnSpPr>
            <a:cxnSpLocks/>
          </p:cNvCxnSpPr>
          <p:nvPr/>
        </p:nvCxnSpPr>
        <p:spPr>
          <a:xfrm>
            <a:off x="215900" y="1066800"/>
            <a:ext cx="116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9789FF2-5393-F94E-B716-75647ECCE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464" y="4708311"/>
            <a:ext cx="1873736" cy="18425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DC70A98-9E77-C746-A40A-1155A4C2CC83}"/>
              </a:ext>
            </a:extLst>
          </p:cNvPr>
          <p:cNvSpPr/>
          <p:nvPr/>
        </p:nvSpPr>
        <p:spPr>
          <a:xfrm>
            <a:off x="317500" y="1291236"/>
            <a:ext cx="1148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In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vivo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optical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imaging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is a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powerful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technique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that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measures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light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produced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by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biological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or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chemical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moieties</a:t>
            </a:r>
            <a:endParaRPr lang="sv-SE" sz="1600" dirty="0">
              <a:solidFill>
                <a:srgbClr val="40404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solidFill>
                  <a:srgbClr val="404040"/>
                </a:solidFill>
                <a:latin typeface="+mj-lt"/>
              </a:rPr>
              <a:t>Optical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, non-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invasive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imaging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of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ongoing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biological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processes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in small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laboratory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animals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Allows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studies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of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molecular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and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biological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processes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of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disease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, gene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activation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,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infection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progression, and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drug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candidate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evaluation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i="0" u="none" strike="noStrike" dirty="0">
              <a:solidFill>
                <a:srgbClr val="404040"/>
              </a:solidFill>
              <a:effectLst/>
              <a:latin typeface="+mj-lt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F07E0D6-BF13-1745-99F6-8FF3D575B0E2}"/>
              </a:ext>
            </a:extLst>
          </p:cNvPr>
          <p:cNvSpPr>
            <a:spLocks noGrp="1"/>
          </p:cNvSpPr>
          <p:nvPr/>
        </p:nvSpPr>
        <p:spPr>
          <a:xfrm>
            <a:off x="302320" y="8237981"/>
            <a:ext cx="8892480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  <a:p>
            <a:pPr lvl="1">
              <a:spcBef>
                <a:spcPct val="75000"/>
              </a:spcBef>
              <a:buFont typeface="Arial" pitchFamily="34" charset="0"/>
              <a:buChar char="•"/>
              <a:defRPr/>
            </a:pPr>
            <a:endParaRPr lang="en-US" sz="1800" b="1" dirty="0">
              <a:solidFill>
                <a:srgbClr val="0070C0"/>
              </a:solidFill>
            </a:endParaRP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644E64-C108-3F41-B4FF-E4084525E3FF}"/>
              </a:ext>
            </a:extLst>
          </p:cNvPr>
          <p:cNvSpPr/>
          <p:nvPr/>
        </p:nvSpPr>
        <p:spPr>
          <a:xfrm>
            <a:off x="393005" y="2444447"/>
            <a:ext cx="6438900" cy="21390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Light producing optical reporters; luciferase, fluorescent proteins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Cancer cell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Infectious agents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Animals (transgenic mice and rats)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70C0"/>
              </a:solidFill>
              <a:latin typeface="+mj-lt"/>
            </a:endParaRPr>
          </a:p>
          <a:p>
            <a:pPr lvl="1"/>
            <a:endParaRPr lang="en-US" sz="1600" b="1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Tracer Applications: </a:t>
            </a:r>
            <a:r>
              <a:rPr lang="en-US" sz="1600" dirty="0">
                <a:latin typeface="+mj-lt"/>
              </a:rPr>
              <a:t>Amount of light is proportional to number of cells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latin typeface="+mj-lt"/>
              </a:rPr>
              <a:t>    Functional Applications: </a:t>
            </a:r>
            <a:r>
              <a:rPr lang="en-US" sz="1600" dirty="0">
                <a:latin typeface="+mj-lt"/>
              </a:rPr>
              <a:t>Light is produced in response to a stimulus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FC4D24A-AC8F-FE40-BA73-F4EFA9B3BD20}"/>
              </a:ext>
            </a:extLst>
          </p:cNvPr>
          <p:cNvCxnSpPr>
            <a:cxnSpLocks/>
          </p:cNvCxnSpPr>
          <p:nvPr/>
        </p:nvCxnSpPr>
        <p:spPr>
          <a:xfrm>
            <a:off x="1066105" y="3626559"/>
            <a:ext cx="0" cy="32314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9A2CEC1-7296-0049-AC29-484827FBCF48}"/>
              </a:ext>
            </a:extLst>
          </p:cNvPr>
          <p:cNvSpPr/>
          <p:nvPr/>
        </p:nvSpPr>
        <p:spPr>
          <a:xfrm>
            <a:off x="215900" y="2274535"/>
            <a:ext cx="6300440" cy="23895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FC10BB-80BF-8243-8B85-EB09FBFA7952}"/>
              </a:ext>
            </a:extLst>
          </p:cNvPr>
          <p:cNvSpPr/>
          <p:nvPr/>
        </p:nvSpPr>
        <p:spPr>
          <a:xfrm>
            <a:off x="393005" y="4993197"/>
            <a:ext cx="60400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IVIS </a:t>
            </a:r>
            <a:r>
              <a:rPr lang="sv-SE" sz="16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Spectrum</a:t>
            </a:r>
            <a:r>
              <a:rPr lang="sv-SE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and XGI-8 </a:t>
            </a:r>
            <a:r>
              <a:rPr lang="sv-SE" sz="16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anesthesia</a:t>
            </a:r>
            <a:r>
              <a:rPr lang="sv-SE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System @UCCB offers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 err="1">
                <a:latin typeface="+mj-lt"/>
              </a:rPr>
              <a:t>High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Sensitivity</a:t>
            </a:r>
            <a:r>
              <a:rPr lang="sv-SE" sz="1600" dirty="0">
                <a:latin typeface="+mj-lt"/>
              </a:rPr>
              <a:t> </a:t>
            </a:r>
            <a:r>
              <a:rPr lang="sv-SE" sz="1600" i="1" dirty="0">
                <a:latin typeface="+mj-lt"/>
              </a:rPr>
              <a:t>in </a:t>
            </a:r>
            <a:r>
              <a:rPr lang="sv-SE" sz="1600" i="1" dirty="0" err="1">
                <a:latin typeface="+mj-lt"/>
              </a:rPr>
              <a:t>vivo</a:t>
            </a:r>
            <a:r>
              <a:rPr lang="sv-SE" sz="1600" i="1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fluorescence</a:t>
            </a:r>
            <a:r>
              <a:rPr lang="sv-SE" sz="1600" dirty="0">
                <a:latin typeface="+mj-lt"/>
              </a:rPr>
              <a:t> and </a:t>
            </a:r>
            <a:r>
              <a:rPr lang="sv-SE" sz="1600" dirty="0" err="1">
                <a:latin typeface="+mj-lt"/>
              </a:rPr>
              <a:t>bioluminescence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imaging</a:t>
            </a:r>
            <a:r>
              <a:rPr lang="sv-SE" sz="16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2D </a:t>
            </a:r>
            <a:r>
              <a:rPr lang="sv-SE" sz="1600" dirty="0" err="1">
                <a:latin typeface="+mj-lt"/>
              </a:rPr>
              <a:t>optical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imaging</a:t>
            </a:r>
            <a:r>
              <a:rPr lang="sv-SE" sz="1600" dirty="0">
                <a:latin typeface="+mj-lt"/>
              </a:rPr>
              <a:t> (</a:t>
            </a:r>
            <a:r>
              <a:rPr lang="sv-SE" sz="1600" dirty="0" err="1">
                <a:latin typeface="+mj-lt"/>
              </a:rPr>
              <a:t>bioluminescence</a:t>
            </a:r>
            <a:r>
              <a:rPr lang="sv-SE" sz="1600" dirty="0">
                <a:latin typeface="+mj-lt"/>
              </a:rPr>
              <a:t> and </a:t>
            </a:r>
            <a:r>
              <a:rPr lang="sv-SE" sz="1600" dirty="0" err="1">
                <a:latin typeface="+mj-lt"/>
              </a:rPr>
              <a:t>fluorescence</a:t>
            </a:r>
            <a:r>
              <a:rPr lang="sv-SE" sz="1600" dirty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3D </a:t>
            </a:r>
            <a:r>
              <a:rPr lang="sv-SE" sz="1600" dirty="0" err="1">
                <a:latin typeface="+mj-lt"/>
              </a:rPr>
              <a:t>optical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tomography</a:t>
            </a:r>
            <a:r>
              <a:rPr lang="sv-SE" sz="1600" dirty="0">
                <a:latin typeface="+mj-lt"/>
              </a:rPr>
              <a:t> for </a:t>
            </a:r>
            <a:r>
              <a:rPr lang="sv-SE" sz="1600" dirty="0" err="1">
                <a:latin typeface="+mj-lt"/>
              </a:rPr>
              <a:t>bioluminescence</a:t>
            </a:r>
            <a:r>
              <a:rPr lang="sv-SE" sz="1600" dirty="0">
                <a:latin typeface="+mj-lt"/>
              </a:rPr>
              <a:t> &amp; </a:t>
            </a:r>
            <a:r>
              <a:rPr lang="sv-SE" sz="1600" dirty="0" err="1">
                <a:latin typeface="+mj-lt"/>
              </a:rPr>
              <a:t>fluorescence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imaging</a:t>
            </a:r>
            <a:endParaRPr lang="sv-SE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Images 5 </a:t>
            </a:r>
            <a:r>
              <a:rPr lang="sv-SE" sz="1600" dirty="0" err="1">
                <a:latin typeface="+mj-lt"/>
              </a:rPr>
              <a:t>mice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simultaneously</a:t>
            </a:r>
            <a:endParaRPr lang="sv-SE" sz="1600" dirty="0">
              <a:latin typeface="+mj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D8F2DB1-2AC6-5548-B639-448C1A7F4B81}"/>
              </a:ext>
            </a:extLst>
          </p:cNvPr>
          <p:cNvSpPr/>
          <p:nvPr/>
        </p:nvSpPr>
        <p:spPr>
          <a:xfrm>
            <a:off x="302320" y="4866113"/>
            <a:ext cx="6214020" cy="16155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CF902C2D-467D-8D48-A871-0F0A87BE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302" t="26131" r="8348" b="11385"/>
          <a:stretch>
            <a:fillRect/>
          </a:stretch>
        </p:blipFill>
        <p:spPr>
          <a:xfrm>
            <a:off x="6711464" y="2635342"/>
            <a:ext cx="3050128" cy="1617418"/>
          </a:xfrm>
          <a:prstGeom prst="rect">
            <a:avLst/>
          </a:prstGeom>
        </p:spPr>
      </p:pic>
      <p:pic>
        <p:nvPicPr>
          <p:cNvPr id="35" name="Picture 5" descr="Mouse">
            <a:extLst>
              <a:ext uri="{FF2B5EF4-FFF2-40B4-BE49-F238E27FC236}">
                <a16:creationId xmlns:a16="http://schemas.microsoft.com/office/drawing/2014/main" id="{C0607E6B-E630-E246-A019-5BB19CDEE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7350" y="2608710"/>
            <a:ext cx="831850" cy="1688433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4A7FB2F-4988-764F-A841-8CCC19E38208}"/>
              </a:ext>
            </a:extLst>
          </p:cNvPr>
          <p:cNvCxnSpPr>
            <a:cxnSpLocks/>
          </p:cNvCxnSpPr>
          <p:nvPr/>
        </p:nvCxnSpPr>
        <p:spPr>
          <a:xfrm>
            <a:off x="9867205" y="3513970"/>
            <a:ext cx="546795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21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C4B336-AEDB-D048-9AE3-A18BB8825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040" y="317480"/>
            <a:ext cx="2308860" cy="54864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797999-A775-184B-83C8-C6B3AF97838A}"/>
              </a:ext>
            </a:extLst>
          </p:cNvPr>
          <p:cNvCxnSpPr>
            <a:cxnSpLocks/>
          </p:cNvCxnSpPr>
          <p:nvPr/>
        </p:nvCxnSpPr>
        <p:spPr>
          <a:xfrm>
            <a:off x="215900" y="1066800"/>
            <a:ext cx="116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22C93F7-9D2B-ED45-A026-F391341372F4}"/>
              </a:ext>
            </a:extLst>
          </p:cNvPr>
          <p:cNvSpPr txBox="1"/>
          <p:nvPr/>
        </p:nvSpPr>
        <p:spPr>
          <a:xfrm>
            <a:off x="215900" y="342900"/>
            <a:ext cx="942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>
                <a:solidFill>
                  <a:schemeClr val="accent1">
                    <a:lumMod val="75000"/>
                  </a:schemeClr>
                </a:solidFill>
              </a:rPr>
              <a:t>EchoMRI</a:t>
            </a:r>
            <a:r>
              <a:rPr lang="sv-SE" sz="2800" dirty="0">
                <a:solidFill>
                  <a:schemeClr val="accent1">
                    <a:lumMod val="75000"/>
                  </a:schemeClr>
                </a:solidFill>
              </a:rPr>
              <a:t>™-130 Body </a:t>
            </a:r>
            <a:r>
              <a:rPr lang="sv-SE" sz="2800" dirty="0" err="1">
                <a:solidFill>
                  <a:schemeClr val="accent1">
                    <a:lumMod val="75000"/>
                  </a:schemeClr>
                </a:solidFill>
              </a:rPr>
              <a:t>Composition</a:t>
            </a:r>
            <a:r>
              <a:rPr lang="sv-S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2800" dirty="0" err="1">
                <a:solidFill>
                  <a:schemeClr val="accent1">
                    <a:lumMod val="75000"/>
                  </a:schemeClr>
                </a:solidFill>
              </a:rPr>
              <a:t>Analyzer</a:t>
            </a:r>
            <a:r>
              <a:rPr lang="sv-SE" sz="2800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sv-SE" sz="2800" dirty="0" err="1">
                <a:solidFill>
                  <a:schemeClr val="accent1">
                    <a:lumMod val="75000"/>
                  </a:schemeClr>
                </a:solidFill>
              </a:rPr>
              <a:t>Mice</a:t>
            </a:r>
            <a:r>
              <a:rPr lang="sv-SE" sz="2800" dirty="0">
                <a:solidFill>
                  <a:schemeClr val="accent1">
                    <a:lumMod val="75000"/>
                  </a:schemeClr>
                </a:solidFill>
              </a:rPr>
              <a:t> at UCCB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9F721C-3F32-9C45-A99E-0F1AC4AC4A55}"/>
              </a:ext>
            </a:extLst>
          </p:cNvPr>
          <p:cNvSpPr/>
          <p:nvPr/>
        </p:nvSpPr>
        <p:spPr>
          <a:xfrm>
            <a:off x="302320" y="3049855"/>
            <a:ext cx="6214020" cy="16155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CDC70A98-9E77-C746-A40A-1155A4C2CC83}"/>
              </a:ext>
            </a:extLst>
          </p:cNvPr>
          <p:cNvSpPr/>
          <p:nvPr/>
        </p:nvSpPr>
        <p:spPr>
          <a:xfrm>
            <a:off x="435991" y="3328290"/>
            <a:ext cx="59690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In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vivo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measurement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of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fat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content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in animals (</a:t>
            </a:r>
            <a:r>
              <a:rPr lang="sv-SE" sz="1600" i="0" u="sng" strike="noStrike" dirty="0">
                <a:solidFill>
                  <a:srgbClr val="404040"/>
                </a:solidFill>
                <a:effectLst/>
                <a:latin typeface="+mj-lt"/>
              </a:rPr>
              <a:t>&lt;</a:t>
            </a:r>
            <a:r>
              <a:rPr lang="sv-SE" sz="1600" i="0" strike="noStrike" dirty="0">
                <a:solidFill>
                  <a:srgbClr val="404040"/>
                </a:solidFill>
                <a:effectLst/>
                <a:latin typeface="+mj-lt"/>
              </a:rPr>
              <a:t>130g), 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or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tissue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.</a:t>
            </a:r>
            <a:endParaRPr lang="sv-SE" sz="1600" dirty="0">
              <a:solidFill>
                <a:srgbClr val="40404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404040"/>
                </a:solidFill>
                <a:latin typeface="+mj-lt"/>
              </a:rPr>
              <a:t>Non-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invasive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Requires</a:t>
            </a:r>
            <a:r>
              <a:rPr lang="sv-SE" sz="1600" i="0" u="none" strike="noStrike" dirty="0">
                <a:solidFill>
                  <a:srgbClr val="404040"/>
                </a:solidFill>
                <a:effectLst/>
                <a:latin typeface="+mj-lt"/>
              </a:rPr>
              <a:t> no </a:t>
            </a:r>
            <a:r>
              <a:rPr lang="sv-SE" sz="1600" i="0" u="none" strike="noStrike" dirty="0" err="1">
                <a:solidFill>
                  <a:srgbClr val="404040"/>
                </a:solidFill>
                <a:effectLst/>
                <a:latin typeface="+mj-lt"/>
              </a:rPr>
              <a:t>anaesthesia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or preparation.</a:t>
            </a:r>
            <a:endParaRPr lang="sv-SE" sz="1600" i="0" u="none" strike="noStrike" dirty="0">
              <a:solidFill>
                <a:srgbClr val="404040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404040"/>
                </a:solidFill>
                <a:latin typeface="+mj-lt"/>
              </a:rPr>
              <a:t>&lt; 2 </a:t>
            </a:r>
            <a:r>
              <a:rPr lang="sv-SE" sz="1600" dirty="0" err="1">
                <a:solidFill>
                  <a:srgbClr val="404040"/>
                </a:solidFill>
                <a:latin typeface="+mj-lt"/>
              </a:rPr>
              <a:t>minutes</a:t>
            </a:r>
            <a:r>
              <a:rPr lang="sv-SE" sz="1600" dirty="0">
                <a:solidFill>
                  <a:srgbClr val="404040"/>
                </a:solidFill>
                <a:latin typeface="+mj-lt"/>
              </a:rPr>
              <a:t> per animal</a:t>
            </a:r>
            <a:r>
              <a:rPr lang="sv-SE" sz="1600" i="0" strike="noStrike" dirty="0">
                <a:solidFill>
                  <a:srgbClr val="404040"/>
                </a:solidFill>
                <a:effectLst/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i="0" u="none" strike="noStrike" dirty="0">
              <a:solidFill>
                <a:srgbClr val="404040"/>
              </a:solidFill>
              <a:effectLst/>
              <a:latin typeface="+mj-lt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7744" y="2044700"/>
            <a:ext cx="3800592" cy="2137833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2F9C2F02-D153-0741-815C-8D992268FBBB}"/>
              </a:ext>
            </a:extLst>
          </p:cNvPr>
          <p:cNvSpPr/>
          <p:nvPr/>
        </p:nvSpPr>
        <p:spPr>
          <a:xfrm>
            <a:off x="302320" y="1196624"/>
            <a:ext cx="98454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latin typeface="+mj-lt"/>
              </a:rPr>
              <a:t>The </a:t>
            </a:r>
            <a:r>
              <a:rPr lang="sv-SE" sz="1400" dirty="0" err="1">
                <a:latin typeface="+mj-lt"/>
              </a:rPr>
              <a:t>EchoMRI</a:t>
            </a:r>
            <a:r>
              <a:rPr lang="sv-SE" sz="1400" dirty="0">
                <a:latin typeface="+mj-lt"/>
              </a:rPr>
              <a:t>™-130 </a:t>
            </a:r>
            <a:r>
              <a:rPr lang="sv-SE" sz="1400" dirty="0" err="1">
                <a:latin typeface="+mj-lt"/>
              </a:rPr>
              <a:t>Analyzer</a:t>
            </a:r>
            <a:r>
              <a:rPr lang="sv-SE" sz="1400" dirty="0">
                <a:latin typeface="+mj-lt"/>
              </a:rPr>
              <a:t> delivers precise </a:t>
            </a:r>
            <a:r>
              <a:rPr lang="sv-SE" sz="1400" dirty="0" err="1">
                <a:latin typeface="+mj-lt"/>
              </a:rPr>
              <a:t>body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composition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measurements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of</a:t>
            </a:r>
            <a:r>
              <a:rPr lang="sv-SE" sz="1400" dirty="0">
                <a:latin typeface="+mj-lt"/>
              </a:rPr>
              <a:t> fat, </a:t>
            </a:r>
            <a:r>
              <a:rPr lang="sv-SE" sz="1400" dirty="0" err="1">
                <a:latin typeface="+mj-lt"/>
              </a:rPr>
              <a:t>lean</a:t>
            </a:r>
            <a:r>
              <a:rPr lang="sv-SE" sz="1400" dirty="0">
                <a:latin typeface="+mj-lt"/>
              </a:rPr>
              <a:t>,</a:t>
            </a:r>
          </a:p>
          <a:p>
            <a:r>
              <a:rPr lang="sv-SE" sz="1400" dirty="0" err="1">
                <a:latin typeface="+mj-lt"/>
              </a:rPr>
              <a:t>free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water</a:t>
            </a:r>
            <a:r>
              <a:rPr lang="sv-SE" sz="1400" dirty="0">
                <a:latin typeface="+mj-lt"/>
              </a:rPr>
              <a:t>, and total </a:t>
            </a:r>
            <a:r>
              <a:rPr lang="sv-SE" sz="1400" dirty="0" err="1">
                <a:latin typeface="+mj-lt"/>
              </a:rPr>
              <a:t>water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mass</a:t>
            </a:r>
            <a:r>
              <a:rPr lang="sv-SE" sz="1400" dirty="0">
                <a:latin typeface="+mj-lt"/>
              </a:rPr>
              <a:t> in live animals. </a:t>
            </a:r>
            <a:r>
              <a:rPr lang="sv-SE" sz="1400" dirty="0" err="1">
                <a:latin typeface="+mj-lt"/>
              </a:rPr>
              <a:t>EchoMRI</a:t>
            </a:r>
            <a:r>
              <a:rPr lang="sv-SE" sz="1400" dirty="0">
                <a:latin typeface="+mj-lt"/>
              </a:rPr>
              <a:t>™ </a:t>
            </a:r>
            <a:r>
              <a:rPr lang="sv-SE" sz="1400" dirty="0" err="1">
                <a:latin typeface="+mj-lt"/>
              </a:rPr>
              <a:t>Analyzers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are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exceedingly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easy</a:t>
            </a:r>
            <a:endParaRPr lang="sv-SE" sz="1400" dirty="0">
              <a:latin typeface="+mj-lt"/>
            </a:endParaRPr>
          </a:p>
          <a:p>
            <a:r>
              <a:rPr lang="sv-SE" sz="1400" dirty="0">
                <a:latin typeface="+mj-lt"/>
              </a:rPr>
              <a:t>to </a:t>
            </a:r>
            <a:r>
              <a:rPr lang="sv-SE" sz="1400" dirty="0" err="1">
                <a:latin typeface="+mj-lt"/>
              </a:rPr>
              <a:t>operate</a:t>
            </a:r>
            <a:r>
              <a:rPr lang="sv-SE" sz="1400" dirty="0">
                <a:latin typeface="+mj-lt"/>
              </a:rPr>
              <a:t> in </a:t>
            </a:r>
            <a:r>
              <a:rPr lang="sv-SE" sz="1400" dirty="0" err="1">
                <a:latin typeface="+mj-lt"/>
              </a:rPr>
              <a:t>which</a:t>
            </a:r>
            <a:r>
              <a:rPr lang="sv-SE" sz="1400" dirty="0">
                <a:latin typeface="+mj-lt"/>
              </a:rPr>
              <a:t> a </a:t>
            </a:r>
            <a:r>
              <a:rPr lang="sv-SE" sz="1400" dirty="0" err="1">
                <a:latin typeface="+mj-lt"/>
              </a:rPr>
              <a:t>training</a:t>
            </a:r>
            <a:r>
              <a:rPr lang="sv-SE" sz="1400" dirty="0">
                <a:latin typeface="+mj-lt"/>
              </a:rPr>
              <a:t> period </a:t>
            </a:r>
            <a:r>
              <a:rPr lang="sv-SE" sz="1400" dirty="0" err="1">
                <a:latin typeface="+mj-lt"/>
              </a:rPr>
              <a:t>of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only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one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hour</a:t>
            </a:r>
            <a:r>
              <a:rPr lang="sv-SE" sz="1400" dirty="0">
                <a:latin typeface="+mj-lt"/>
              </a:rPr>
              <a:t> is </a:t>
            </a:r>
            <a:r>
              <a:rPr lang="sv-SE" sz="1400" dirty="0" err="1">
                <a:latin typeface="+mj-lt"/>
              </a:rPr>
              <a:t>sufficient</a:t>
            </a:r>
            <a:r>
              <a:rPr lang="sv-SE" sz="1400" dirty="0">
                <a:latin typeface="+mj-lt"/>
              </a:rPr>
              <a:t> for SARIF </a:t>
            </a:r>
            <a:r>
              <a:rPr lang="sv-SE" sz="1400" dirty="0" err="1">
                <a:latin typeface="+mj-lt"/>
              </a:rPr>
              <a:t>users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without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any</a:t>
            </a:r>
            <a:endParaRPr lang="sv-SE" sz="1400" dirty="0">
              <a:latin typeface="+mj-lt"/>
            </a:endParaRPr>
          </a:p>
          <a:p>
            <a:r>
              <a:rPr lang="sv-SE" sz="1400" dirty="0">
                <a:latin typeface="+mj-lt"/>
              </a:rPr>
              <a:t>prior </a:t>
            </a:r>
            <a:r>
              <a:rPr lang="sv-SE" sz="1400" dirty="0" err="1">
                <a:latin typeface="+mj-lt"/>
              </a:rPr>
              <a:t>knowledge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of</a:t>
            </a:r>
            <a:r>
              <a:rPr lang="sv-SE" sz="1400" dirty="0">
                <a:latin typeface="+mj-lt"/>
              </a:rPr>
              <a:t> the </a:t>
            </a:r>
            <a:r>
              <a:rPr lang="sv-SE" sz="1400" dirty="0" err="1">
                <a:latin typeface="+mj-lt"/>
              </a:rPr>
              <a:t>equipment</a:t>
            </a:r>
            <a:r>
              <a:rPr lang="sv-SE" sz="1400" dirty="0">
                <a:latin typeface="+mj-lt"/>
              </a:rPr>
              <a:t>. </a:t>
            </a:r>
            <a:r>
              <a:rPr lang="sv-SE" sz="1400" dirty="0" err="1">
                <a:latin typeface="+mj-lt"/>
              </a:rPr>
              <a:t>Numeric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results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are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stored</a:t>
            </a:r>
            <a:r>
              <a:rPr lang="sv-SE" sz="1400" dirty="0">
                <a:latin typeface="+mj-lt"/>
              </a:rPr>
              <a:t> and </a:t>
            </a:r>
            <a:r>
              <a:rPr lang="sv-SE" sz="1400" dirty="0" err="1">
                <a:latin typeface="+mj-lt"/>
              </a:rPr>
              <a:t>can</a:t>
            </a:r>
            <a:r>
              <a:rPr lang="sv-SE" sz="1400" dirty="0">
                <a:latin typeface="+mj-lt"/>
              </a:rPr>
              <a:t> be later </a:t>
            </a:r>
            <a:r>
              <a:rPr lang="sv-SE" sz="1400" dirty="0" err="1">
                <a:latin typeface="+mj-lt"/>
              </a:rPr>
              <a:t>viewed</a:t>
            </a:r>
            <a:r>
              <a:rPr lang="sv-SE" sz="1400" dirty="0">
                <a:latin typeface="+mj-lt"/>
              </a:rPr>
              <a:t> at </a:t>
            </a:r>
            <a:r>
              <a:rPr lang="sv-SE" sz="1400" dirty="0" err="1">
                <a:latin typeface="+mj-lt"/>
              </a:rPr>
              <a:t>any</a:t>
            </a:r>
            <a:endParaRPr lang="sv-SE" sz="1400" dirty="0">
              <a:latin typeface="+mj-lt"/>
            </a:endParaRPr>
          </a:p>
          <a:p>
            <a:r>
              <a:rPr lang="sv-SE" sz="1400" dirty="0" err="1" smtClean="0">
                <a:latin typeface="+mj-lt"/>
              </a:rPr>
              <a:t>time</a:t>
            </a:r>
            <a:r>
              <a:rPr lang="sv-SE" sz="1400" dirty="0">
                <a:latin typeface="+mj-lt"/>
              </a:rPr>
              <a:t>.</a:t>
            </a:r>
            <a:endParaRPr lang="sv-SE" sz="1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9220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1105</Words>
  <Application>Microsoft Office PowerPoint</Application>
  <PresentationFormat>Widescreen</PresentationFormat>
  <Paragraphs>98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Cathrine Persson</cp:lastModifiedBy>
  <cp:revision>49</cp:revision>
  <dcterms:created xsi:type="dcterms:W3CDTF">2020-08-11T11:16:27Z</dcterms:created>
  <dcterms:modified xsi:type="dcterms:W3CDTF">2021-05-10T10:35:21Z</dcterms:modified>
</cp:coreProperties>
</file>